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5.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6.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7.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8.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9.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0.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1.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2.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3.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4.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5.xml" ContentType="application/vnd.openxmlformats-officedocument.theme+xml"/>
  <Override PartName="/ppt/slideLayouts/slideLayout39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738" r:id="rId3"/>
    <p:sldMasterId id="2147483779" r:id="rId4"/>
    <p:sldMasterId id="2147483799" r:id="rId5"/>
    <p:sldMasterId id="2147483846" r:id="rId6"/>
    <p:sldMasterId id="2147483864" r:id="rId7"/>
    <p:sldMasterId id="2147483907" r:id="rId8"/>
    <p:sldMasterId id="2147483925" r:id="rId9"/>
    <p:sldMasterId id="2147483952" r:id="rId10"/>
    <p:sldMasterId id="2147483975" r:id="rId11"/>
    <p:sldMasterId id="2147483988" r:id="rId12"/>
    <p:sldMasterId id="2147484020" r:id="rId13"/>
    <p:sldMasterId id="2147484028" r:id="rId14"/>
    <p:sldMasterId id="2147484055" r:id="rId15"/>
    <p:sldMasterId id="2147484229" r:id="rId16"/>
  </p:sldMasterIdLst>
  <p:notesMasterIdLst>
    <p:notesMasterId r:id="rId56"/>
  </p:notesMasterIdLst>
  <p:sldIdLst>
    <p:sldId id="8398" r:id="rId17"/>
    <p:sldId id="8399" r:id="rId18"/>
    <p:sldId id="8400" r:id="rId19"/>
    <p:sldId id="8401" r:id="rId20"/>
    <p:sldId id="8402" r:id="rId21"/>
    <p:sldId id="4516" r:id="rId22"/>
    <p:sldId id="2072" r:id="rId23"/>
    <p:sldId id="4588" r:id="rId24"/>
    <p:sldId id="2076136987" r:id="rId25"/>
    <p:sldId id="2076136988" r:id="rId26"/>
    <p:sldId id="2076136981" r:id="rId27"/>
    <p:sldId id="2076136989" r:id="rId28"/>
    <p:sldId id="2076136992" r:id="rId29"/>
    <p:sldId id="4590" r:id="rId30"/>
    <p:sldId id="2076136993" r:id="rId31"/>
    <p:sldId id="2076136990" r:id="rId32"/>
    <p:sldId id="4591" r:id="rId33"/>
    <p:sldId id="2076136994" r:id="rId34"/>
    <p:sldId id="2076136995" r:id="rId35"/>
    <p:sldId id="2076136997" r:id="rId36"/>
    <p:sldId id="2076136996" r:id="rId37"/>
    <p:sldId id="2076136998" r:id="rId38"/>
    <p:sldId id="8441" r:id="rId39"/>
    <p:sldId id="2076136999" r:id="rId40"/>
    <p:sldId id="2076137000" r:id="rId41"/>
    <p:sldId id="2076137001" r:id="rId42"/>
    <p:sldId id="2076137002" r:id="rId43"/>
    <p:sldId id="1578" r:id="rId44"/>
    <p:sldId id="436" r:id="rId45"/>
    <p:sldId id="437" r:id="rId46"/>
    <p:sldId id="2076137003" r:id="rId47"/>
    <p:sldId id="1653" r:id="rId48"/>
    <p:sldId id="4551" r:id="rId49"/>
    <p:sldId id="4506" r:id="rId50"/>
    <p:sldId id="2076137004" r:id="rId51"/>
    <p:sldId id="4564" r:id="rId52"/>
    <p:sldId id="2076137005" r:id="rId53"/>
    <p:sldId id="4553" r:id="rId54"/>
    <p:sldId id="26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CAF72E0-3A5F-480C-8D1F-73C5B4A7CB76}">
          <p14:sldIdLst>
            <p14:sldId id="8398"/>
            <p14:sldId id="8399"/>
          </p14:sldIdLst>
        </p14:section>
        <p14:section name="Scotland" id="{5617D90C-E6CF-4B94-B5AF-EEAF8B05F75B}">
          <p14:sldIdLst>
            <p14:sldId id="8400"/>
            <p14:sldId id="8401"/>
            <p14:sldId id="8402"/>
          </p14:sldIdLst>
        </p14:section>
        <p14:section name="Migration Drivers" id="{F5E0C570-4A24-43FE-8B3D-9E90835EB8A3}">
          <p14:sldIdLst>
            <p14:sldId id="4516"/>
            <p14:sldId id="2072"/>
            <p14:sldId id="4588"/>
          </p14:sldIdLst>
        </p14:section>
        <p14:section name="Azure Migrate" id="{71C93703-FEBF-4D21-A2E7-323C1488A3B9}">
          <p14:sldIdLst>
            <p14:sldId id="2076136987"/>
            <p14:sldId id="2076136988"/>
            <p14:sldId id="2076136981"/>
          </p14:sldIdLst>
        </p14:section>
        <p14:section name="Discovery" id="{56B7D1AF-C7C0-49F2-807D-60240CCD456C}">
          <p14:sldIdLst>
            <p14:sldId id="2076136989"/>
            <p14:sldId id="2076136992"/>
            <p14:sldId id="4590"/>
            <p14:sldId id="2076136993"/>
            <p14:sldId id="2076136990"/>
          </p14:sldIdLst>
        </p14:section>
        <p14:section name="Dependency Mapping" id="{C721AB26-36EE-47F2-AF89-AD6794E08238}">
          <p14:sldIdLst>
            <p14:sldId id="4591"/>
            <p14:sldId id="2076136994"/>
            <p14:sldId id="2076136995"/>
            <p14:sldId id="2076136997"/>
            <p14:sldId id="2076136996"/>
          </p14:sldIdLst>
        </p14:section>
        <p14:section name="Migrate" id="{272DE585-EE36-4C94-8390-8163E7F75F57}">
          <p14:sldIdLst>
            <p14:sldId id="2076136998"/>
            <p14:sldId id="8441"/>
            <p14:sldId id="2076136999"/>
            <p14:sldId id="2076137000"/>
            <p14:sldId id="2076137001"/>
          </p14:sldIdLst>
        </p14:section>
        <p14:section name="Optimize" id="{6E0CAE76-E82C-4F28-9C45-20B505131573}">
          <p14:sldIdLst>
            <p14:sldId id="2076137002"/>
            <p14:sldId id="1578"/>
            <p14:sldId id="436"/>
            <p14:sldId id="437"/>
          </p14:sldIdLst>
        </p14:section>
        <p14:section name="Secure &amp; Manage" id="{F84EDB9C-1324-4B48-88D5-DA7A92A443CF}">
          <p14:sldIdLst>
            <p14:sldId id="2076137003"/>
            <p14:sldId id="1653"/>
            <p14:sldId id="4551"/>
            <p14:sldId id="4506"/>
            <p14:sldId id="2076137004"/>
          </p14:sldIdLst>
        </p14:section>
        <p14:section name="Tips" id="{45191E94-45CA-464F-B599-54F3EFA83608}">
          <p14:sldIdLst>
            <p14:sldId id="4564"/>
          </p14:sldIdLst>
        </p14:section>
        <p14:section name="Resources" id="{8635F971-9D51-49DD-BAA7-7367973526D3}">
          <p14:sldIdLst>
            <p14:sldId id="2076137005"/>
            <p14:sldId id="4553"/>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1" initials="Unknown User1"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E8E8E8"/>
    <a:srgbClr val="FFB900"/>
    <a:srgbClr val="353535"/>
    <a:srgbClr val="13214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279" autoAdjust="0"/>
  </p:normalViewPr>
  <p:slideViewPr>
    <p:cSldViewPr snapToGrid="0">
      <p:cViewPr varScale="1">
        <p:scale>
          <a:sx n="70" d="100"/>
          <a:sy n="70" d="100"/>
        </p:scale>
        <p:origin x="1086" y="33"/>
      </p:cViewPr>
      <p:guideLst/>
    </p:cSldViewPr>
  </p:slideViewPr>
  <p:notesTextViewPr>
    <p:cViewPr>
      <p:scale>
        <a:sx n="1" d="1"/>
        <a:sy n="1" d="1"/>
      </p:scale>
      <p:origin x="0" y="0"/>
    </p:cViewPr>
  </p:notesTextViewPr>
  <p:sorterViewPr>
    <p:cViewPr>
      <p:scale>
        <a:sx n="100" d="100"/>
        <a:sy n="100" d="100"/>
      </p:scale>
      <p:origin x="0" y="-287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viewProps" Target="viewProp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commentAuthors" Target="commentAuthors.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solidFill>
                <a:schemeClr val="accent4"/>
              </a:solidFill>
              <a:ln w="19050">
                <a:noFill/>
              </a:ln>
              <a:effectLst/>
            </c:spPr>
            <c:extLst>
              <c:ext xmlns:c16="http://schemas.microsoft.com/office/drawing/2014/chart" uri="{C3380CC4-5D6E-409C-BE32-E72D297353CC}">
                <c16:uniqueId val="{00000002-C4CC-46B6-8738-75FA915F2871}"/>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1-C4CC-46B6-8738-75FA915F2871}"/>
              </c:ext>
            </c:extLst>
          </c:dPt>
          <c:cat>
            <c:numRef>
              <c:f>Sheet1!$A$2:$A$3</c:f>
              <c:numCache>
                <c:formatCode>General</c:formatCode>
                <c:ptCount val="2"/>
              </c:numCache>
            </c:numRef>
          </c:cat>
          <c:val>
            <c:numRef>
              <c:f>Sheet1!$B$2:$B$3</c:f>
              <c:numCache>
                <c:formatCode>General</c:formatCode>
                <c:ptCount val="2"/>
                <c:pt idx="0">
                  <c:v>90</c:v>
                </c:pt>
                <c:pt idx="1">
                  <c:v>100</c:v>
                </c:pt>
              </c:numCache>
            </c:numRef>
          </c:val>
          <c:extLst>
            <c:ext xmlns:c16="http://schemas.microsoft.com/office/drawing/2014/chart" uri="{C3380CC4-5D6E-409C-BE32-E72D297353CC}">
              <c16:uniqueId val="{00000000-C4CC-46B6-8738-75FA915F287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FD9FE-05D7-49C9-8C9B-5B475B67BB8B}" type="datetimeFigureOut">
              <a:rPr lang="en-GB" smtClean="0"/>
              <a:t>14/12/2019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E793A-18CA-4821-8146-3459784A1202}" type="slidenum">
              <a:rPr lang="en-GB" smtClean="0"/>
              <a:t>‹#›</a:t>
            </a:fld>
            <a:endParaRPr lang="en-GB"/>
          </a:p>
        </p:txBody>
      </p:sp>
    </p:spTree>
    <p:extLst>
      <p:ext uri="{BB962C8B-B14F-4D97-AF65-F5344CB8AC3E}">
        <p14:creationId xmlns:p14="http://schemas.microsoft.com/office/powerpoint/2010/main" val="3110684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azure/migrate/tutorial-prepare-physical?WT.mc_id=cloudbrew-event-salean#prepare-for-physical-server-assessmen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3600"/>
              <a:t>Test clicker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735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Migrate was first launched in 2017 and went generally available in early 2018.  Since then it’s went under a number of changing adding great functionality along the way.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936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now the hub of data centre discover, assessment and migrations. </a:t>
            </a:r>
          </a:p>
        </p:txBody>
      </p:sp>
      <p:sp>
        <p:nvSpPr>
          <p:cNvPr id="4" name="Slide Number Placeholder 3"/>
          <p:cNvSpPr>
            <a:spLocks noGrp="1"/>
          </p:cNvSpPr>
          <p:nvPr>
            <p:ph type="sldNum" sz="quarter" idx="5"/>
          </p:nvPr>
        </p:nvSpPr>
        <p:spPr/>
        <p:txBody>
          <a:bodyPr/>
          <a:lstStyle/>
          <a:p>
            <a:fld id="{BD4E793A-18CA-4821-8146-3459784A1202}" type="slidenum">
              <a:rPr lang="en-GB" smtClean="0"/>
              <a:t>11</a:t>
            </a:fld>
            <a:endParaRPr lang="en-GB"/>
          </a:p>
        </p:txBody>
      </p:sp>
    </p:spTree>
    <p:extLst>
      <p:ext uri="{BB962C8B-B14F-4D97-AF65-F5344CB8AC3E}">
        <p14:creationId xmlns:p14="http://schemas.microsoft.com/office/powerpoint/2010/main" val="580302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873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773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https://docs.microsoft.com/azure/migrate/tutorial-prepare-physical?WT.mc_id=cloudbrew-event-salean#prepare-for-physical-server-assessment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8203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236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2564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dirty="0"/>
              <a:t>Presents a view of your servers as you think of them – as interconnected systems</a:t>
            </a:r>
          </a:p>
          <a:p>
            <a:endParaRPr lang="en-US" dirty="0"/>
          </a:p>
          <a:p>
            <a:r>
              <a:rPr lang="en-GB" dirty="0"/>
              <a:t>Discovers and maps server and process dependencies in real-time</a:t>
            </a:r>
          </a:p>
          <a:p>
            <a:endParaRPr lang="en-GB" dirty="0"/>
          </a:p>
          <a:p>
            <a:endParaRPr lang="en-US" dirty="0"/>
          </a:p>
          <a:p>
            <a:endParaRPr lang="en-GB" dirty="0"/>
          </a:p>
        </p:txBody>
      </p:sp>
      <p:sp>
        <p:nvSpPr>
          <p:cNvPr id="4" name="Slide Number Placeholder 3"/>
          <p:cNvSpPr>
            <a:spLocks noGrp="1"/>
          </p:cNvSpPr>
          <p:nvPr>
            <p:ph type="sldNum" sz="quarter" idx="5"/>
          </p:nvPr>
        </p:nvSpPr>
        <p:spPr/>
        <p:txBody>
          <a:bodyPr/>
          <a:lstStyle/>
          <a:p>
            <a:fld id="{BD4E793A-18CA-4821-8146-3459784A1202}" type="slidenum">
              <a:rPr lang="en-GB" smtClean="0"/>
              <a:t>19</a:t>
            </a:fld>
            <a:endParaRPr lang="en-GB"/>
          </a:p>
        </p:txBody>
      </p:sp>
    </p:spTree>
    <p:extLst>
      <p:ext uri="{BB962C8B-B14F-4D97-AF65-F5344CB8AC3E}">
        <p14:creationId xmlns:p14="http://schemas.microsoft.com/office/powerpoint/2010/main" val="2334598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1350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167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part of a global team</a:t>
            </a:r>
          </a:p>
        </p:txBody>
      </p:sp>
      <p:sp>
        <p:nvSpPr>
          <p:cNvPr id="4" name="Slide Number Placeholder 3"/>
          <p:cNvSpPr>
            <a:spLocks noGrp="1"/>
          </p:cNvSpPr>
          <p:nvPr>
            <p:ph type="sldNum" sz="quarter" idx="5"/>
          </p:nvPr>
        </p:nvSpPr>
        <p:spPr/>
        <p:txBody>
          <a:bodyPr/>
          <a:lstStyle/>
          <a:p>
            <a:fld id="{BD4E793A-18CA-4821-8146-3459784A1202}" type="slidenum">
              <a:rPr lang="en-GB" smtClean="0"/>
              <a:t>2</a:t>
            </a:fld>
            <a:endParaRPr lang="en-GB"/>
          </a:p>
        </p:txBody>
      </p:sp>
    </p:spTree>
    <p:extLst>
      <p:ext uri="{BB962C8B-B14F-4D97-AF65-F5344CB8AC3E}">
        <p14:creationId xmlns:p14="http://schemas.microsoft.com/office/powerpoint/2010/main" val="2117775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536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are the Azure migration scenarios and associated technologies.  These scenarios are based off of an industry standard framework. </a:t>
            </a:r>
          </a:p>
          <a:p>
            <a:endParaRPr lang="en-US" dirty="0">
              <a:cs typeface="Calibri"/>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cs typeface="Calibri"/>
              </a:rPr>
              <a:t>Rehost: </a:t>
            </a:r>
            <a:r>
              <a:rPr kumimoji="0" lang="en-US" sz="900" b="0" i="0" u="none" strike="noStrike" kern="0" cap="none" spc="0" normalizeH="0" baseline="0" noProof="0" dirty="0">
                <a:ln>
                  <a:noFill/>
                </a:ln>
                <a:solidFill>
                  <a:srgbClr val="0078D7"/>
                </a:solidFill>
                <a:effectLst/>
                <a:uLnTx/>
                <a:uFillTx/>
                <a:latin typeface="Segoe UI Semibold" charset="0"/>
                <a:ea typeface="+mn-ea"/>
                <a:cs typeface="Segoe UI Semibold" charset="0"/>
              </a:rPr>
              <a:t>Redeploy as-is to cloud; used for quick ROI, freeing up DC space, least effort. IaaS is the key tech here.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cs typeface="Calibri"/>
              </a:rPr>
              <a:t>Refactor: </a:t>
            </a:r>
            <a:r>
              <a:rPr kumimoji="0" lang="en-US" sz="900" b="0" i="0" u="none" strike="noStrike" kern="0" cap="none" spc="0" normalizeH="0" baseline="0" noProof="0" dirty="0">
                <a:ln>
                  <a:noFill/>
                </a:ln>
                <a:solidFill>
                  <a:srgbClr val="0078D7"/>
                </a:solidFill>
                <a:effectLst/>
                <a:uLnTx/>
                <a:uFillTx/>
                <a:latin typeface="Segoe UI Semibold" charset="0"/>
                <a:ea typeface="+mn-ea"/>
                <a:cs typeface="Segoe UI Semibold" charset="0"/>
              </a:rPr>
              <a:t>Minimally alter to take better advantage of cloud; used for code portability and quick updates.  Containers and PaaS are the key tech here.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cs typeface="Calibri"/>
              </a:rPr>
              <a:t>Rearchitect:</a:t>
            </a:r>
            <a:r>
              <a:rPr lang="en-US" b="0" dirty="0">
                <a:cs typeface="Calibri"/>
              </a:rPr>
              <a:t> </a:t>
            </a:r>
            <a:r>
              <a:rPr kumimoji="0" lang="en-US" sz="900" b="0" i="0" u="none" strike="noStrike" kern="0" cap="none" spc="-30" normalizeH="0" baseline="0" noProof="0" dirty="0">
                <a:ln>
                  <a:noFill/>
                </a:ln>
                <a:solidFill>
                  <a:srgbClr val="0078D7"/>
                </a:solidFill>
                <a:effectLst/>
                <a:uLnTx/>
                <a:uFillTx/>
                <a:latin typeface="Segoe UI Semibold" charset="0"/>
                <a:ea typeface="+mn-ea"/>
                <a:cs typeface="Segoe UI Semibold" charset="0"/>
              </a:rPr>
              <a:t>Materially alter/decompose application to services; to enhance app scale and agility.  PaaS, Serverless and Microservices are key tech here.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cs typeface="Calibri"/>
              </a:rPr>
              <a:t>Rebuild:</a:t>
            </a:r>
            <a:r>
              <a:rPr lang="en-US" b="0" dirty="0">
                <a:cs typeface="Calibri"/>
              </a:rPr>
              <a:t> </a:t>
            </a:r>
            <a:r>
              <a:rPr kumimoji="0" lang="en-US" sz="900" b="0" i="0" u="none" strike="noStrike" kern="0" cap="none" spc="0" normalizeH="0" baseline="0" noProof="0" dirty="0">
                <a:ln>
                  <a:noFill/>
                </a:ln>
                <a:solidFill>
                  <a:srgbClr val="0078D7"/>
                </a:solidFill>
                <a:effectLst/>
                <a:uLnTx/>
                <a:uFillTx/>
                <a:latin typeface="Segoe UI Semibold" charset="0"/>
                <a:ea typeface="+mn-ea"/>
                <a:cs typeface="Segoe UI Semibold" charset="0"/>
              </a:rPr>
              <a:t>New code written with cloud native approach; to accelerate innovation and build apps faster. </a:t>
            </a:r>
            <a:r>
              <a:rPr kumimoji="0" lang="en-US" sz="900" b="0" i="0" u="none" strike="noStrike" kern="0" cap="none" spc="-30" normalizeH="0" baseline="0" noProof="0" dirty="0">
                <a:ln>
                  <a:noFill/>
                </a:ln>
                <a:solidFill>
                  <a:srgbClr val="0078D7"/>
                </a:solidFill>
                <a:effectLst/>
                <a:uLnTx/>
                <a:uFillTx/>
                <a:latin typeface="Segoe UI Semibold" charset="0"/>
                <a:ea typeface="+mn-ea"/>
                <a:cs typeface="Segoe UI Semibold" charset="0"/>
              </a:rPr>
              <a:t>PaaS, Serverless and Microservices are key tech here. </a:t>
            </a:r>
            <a:r>
              <a:rPr kumimoji="0" lang="en-US" sz="900" b="0" i="0" u="none" strike="noStrike" kern="0" cap="none" spc="0" normalizeH="0" baseline="0" noProof="0" dirty="0">
                <a:ln>
                  <a:noFill/>
                </a:ln>
                <a:solidFill>
                  <a:srgbClr val="0078D7"/>
                </a:solidFill>
                <a:effectLst/>
                <a:uLnTx/>
                <a:uFillTx/>
                <a:latin typeface="Segoe UI Semibold" charset="0"/>
                <a:ea typeface="+mn-ea"/>
                <a:cs typeface="Segoe UI Semibold" charset="0"/>
              </a:rPr>
              <a:t> </a:t>
            </a: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endParaRPr lang="en-US" dirty="0"/>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E98211DB-2226-449B-9191-02E9EC98942B}" type="datetime8">
              <a:rPr kumimoji="0" lang="en-US" sz="3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12/14/2019 7:03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23</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4955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012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8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b="1" dirty="0">
                <a:solidFill>
                  <a:srgbClr val="595959"/>
                </a:solidFill>
                <a:latin typeface="Segoe UI" panose="020B0502040204020203" pitchFamily="34" charset="0"/>
                <a:ea typeface="Calibri" panose="020F0502020204030204" pitchFamily="34" charset="0"/>
                <a:cs typeface="Times New Roman" panose="02020603050405020304" pitchFamily="18" charset="0"/>
              </a:rPr>
              <a:t>Monitor cloud spend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tabLst>
                <a:tab pos="486410" algn="l"/>
              </a:tabLst>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With Azure Cost Management, you can gain access to rich operational and financial insights: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558800" lvl="1" indent="-219075">
              <a:lnSpc>
                <a:spcPct val="115000"/>
              </a:lnSpc>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Monitor resource usage and costs on a daily or monthly basis and track the trends across all your clouds in any way you want (by resource types, by business units, by projects, etc.)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558800" lvl="1" indent="-219075">
              <a:lnSpc>
                <a:spcPct val="115000"/>
              </a:lnSpc>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Detect usage and spending anomalies, which could be a good thing (for example, a spike in customer demand after a holiday) or an anomaly that requires immediate investigation. You can also detect usage inefficiencies and take actions to address them.</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558800" lvl="1" indent="-219075">
              <a:lnSpc>
                <a:spcPct val="115000"/>
              </a:lnSpc>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And forecast future spend more accurately based on historical data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tabLst>
                <a:tab pos="486410" algn="l"/>
              </a:tabLst>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All these insights are visualized in intuitive dashboards. One </a:t>
            </a:r>
            <a:r>
              <a:rPr lang="en-US" b="1" dirty="0">
                <a:solidFill>
                  <a:srgbClr val="595959"/>
                </a:solidFill>
                <a:latin typeface="Segoe UI" panose="020B0502040204020203" pitchFamily="34" charset="0"/>
                <a:ea typeface="Calibri" panose="020F0502020204030204" pitchFamily="34" charset="0"/>
                <a:cs typeface="Times New Roman" panose="02020603050405020304" pitchFamily="18" charset="0"/>
              </a:rPr>
              <a:t>key advantage </a:t>
            </a: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of Azure Cost Management is that you can see your cloud usage and spend from different clouds in one single, unified view. You can also customize the dashboards based on roles.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tabLst>
                <a:tab pos="486410" algn="l"/>
              </a:tabLst>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The screenshot you are looking at shows a management dashboard that has everything managers need to know about their cloud usage and spend.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tabLst>
                <a:tab pos="486410" algn="l"/>
              </a:tabLst>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Next, we can easily see how actual cloud expenses are lining up to your budget, in this case, a month by month view.</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tabLst>
                <a:tab pos="486410" algn="l"/>
              </a:tabLst>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You can also dive deeper to look at daily costs and detect any spikes on a specific point in time—really helpful in locating anomalies. In this case, you have a huge cost spike on August 15. You better look into what caused it.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41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Allocate usage and costs to business units and projects (coming soon – Move to talking track)</a:t>
            </a:r>
          </a:p>
          <a:p>
            <a:r>
              <a:rPr lang="en-US" dirty="0">
                <a:solidFill>
                  <a:srgbClr val="FF0000"/>
                </a:solidFill>
              </a:rPr>
              <a:t>Produce and chargeback/</a:t>
            </a:r>
            <a:r>
              <a:rPr lang="en-US" dirty="0" err="1">
                <a:solidFill>
                  <a:srgbClr val="FF0000"/>
                </a:solidFill>
              </a:rPr>
              <a:t>showback</a:t>
            </a:r>
            <a:r>
              <a:rPr lang="en-US" dirty="0">
                <a:solidFill>
                  <a:srgbClr val="FF0000"/>
                </a:solidFill>
              </a:rPr>
              <a:t> reports (coming soon) Move to talk track</a:t>
            </a:r>
          </a:p>
          <a:p>
            <a:pPr>
              <a:lnSpc>
                <a:spcPct val="115000"/>
              </a:lnSpc>
              <a:spcAft>
                <a:spcPts val="1000"/>
              </a:spcAft>
            </a:pPr>
            <a:endParaRPr lang="en-US" b="1" dirty="0">
              <a:solidFill>
                <a:srgbClr val="595959"/>
              </a:solidFill>
              <a:latin typeface="Segoe UI" panose="020B0502040204020203"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b="1" dirty="0">
                <a:solidFill>
                  <a:srgbClr val="595959"/>
                </a:solidFill>
                <a:latin typeface="Segoe UI" panose="020B0502040204020203" pitchFamily="34" charset="0"/>
                <a:ea typeface="Calibri" panose="020F0502020204030204" pitchFamily="34" charset="0"/>
                <a:cs typeface="Times New Roman" panose="02020603050405020304" pitchFamily="18" charset="0"/>
              </a:rPr>
              <a:t>Drive organizational accountability (this slide discusses benefits about budgets)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The next ability is driving organizational accountability.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Accountability is a difficult thing to track or drive in any organization, but Azure Cost Management helps you drive accountability by enabling visibility at the most granular level and enforcing compliance with governance policies, alerts, and notifications.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Allocate usage and costs to business units and projects using resource tags.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Produce chargeback and </a:t>
            </a:r>
            <a:r>
              <a:rPr lang="en-US" dirty="0" err="1">
                <a:solidFill>
                  <a:srgbClr val="595959"/>
                </a:solidFill>
                <a:latin typeface="Segoe UI" panose="020B0502040204020203" pitchFamily="34" charset="0"/>
                <a:ea typeface="Calibri" panose="020F0502020204030204" pitchFamily="34" charset="0"/>
                <a:cs typeface="Times New Roman" panose="02020603050405020304" pitchFamily="18" charset="0"/>
              </a:rPr>
              <a:t>showback</a:t>
            </a: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 reports.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Empower teams to better manage their cloud spend by giving individuals access to data and insights with Role-Based Access Control.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Set custom thresholds of spending vs. budget and alert stakeholders through automated notifications when they are at risk of overspending. You can also automatically alert stakeholders of usage and spending anomalies.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The screenshot shows cost allocation by workload and usage types so you can get visibility into who is using cloud resources for what purposes and the cost for each area. In this case, production is using the majority of cloud resources compared to R&amp;D, Integration and DevOps, which is expected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Next is a chargeback report you can produce on a regular basis and email to stakeholders.</a:t>
            </a:r>
            <a:endParaRPr lang="en-US" sz="1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rPr>
              <a:t>And finally, you can’t have your people keep checking on everything manually all the time, so there is an alert and notification system that allows you to set custom thresholds and policies and automatically send alerts &amp; notifications to key stakeholders.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4126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b="1" dirty="0">
                <a:solidFill>
                  <a:srgbClr val="595959"/>
                </a:solidFill>
                <a:latin typeface="Segoe UI" panose="020B0502040204020203" pitchFamily="34" charset="0"/>
                <a:ea typeface="Calibri" panose="020F0502020204030204" pitchFamily="34" charset="0"/>
                <a:cs typeface="Times New Roman" panose="02020603050405020304" pitchFamily="18" charset="0"/>
              </a:rPr>
              <a:t>Optimize cloud efficiency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Finally, there’s optimizing cloud efficiency to improve ROI. There are three main ways Azure Cost Management lets you optimize cloud efficiency: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571500" marR="0" lvl="0" indent="-228600">
              <a:lnSpc>
                <a:spcPct val="115000"/>
              </a:lnSpc>
              <a:spcBef>
                <a:spcPts val="0"/>
              </a:spcBef>
              <a:spcAft>
                <a:spcPts val="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Increase resource utilization with virtual machine right-sizing. The tool tracks </a:t>
            </a:r>
            <a:r>
              <a:rPr lang="en-US" dirty="0" err="1">
                <a:solidFill>
                  <a:srgbClr val="595959"/>
                </a:solidFill>
                <a:latin typeface="Segoe UI" panose="020B0502040204020203" pitchFamily="34" charset="0"/>
                <a:ea typeface="Calibri" panose="020F0502020204030204" pitchFamily="34" charset="0"/>
                <a:cs typeface="Times New Roman" panose="02020603050405020304" pitchFamily="18" charset="0"/>
              </a:rPr>
              <a:t>VM</a:t>
            </a: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 utilization, makes actionable recommendations on right-sizing and provides estimated cost savings. Right-sizing recommendations are made by types: general purpose, compute optimized, memory optimized or graphic optimized.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571500" marR="0" lvl="0" indent="-228600">
              <a:lnSpc>
                <a:spcPct val="115000"/>
              </a:lnSpc>
              <a:spcBef>
                <a:spcPts val="0"/>
              </a:spcBef>
              <a:spcAft>
                <a:spcPts val="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Azure Cost Management also detects idle resources such as unattached disks and unused memory, and makes recommendations to turn those off so you can eliminate waste.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571500" marR="0" lvl="0" indent="-228600">
              <a:lnSpc>
                <a:spcPct val="115000"/>
              </a:lnSpc>
              <a:spcBef>
                <a:spcPts val="0"/>
              </a:spcBef>
              <a:spcAft>
                <a:spcPts val="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Azure Cost Management offers another cool capability – helping you optimize virtual machine reserved instance purchases so you can maximize the cost savings. The service currently support AWS reserved instance management and will support optimizing Azure virtual machine reserved instances once it becomes available.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The screenshot here shows </a:t>
            </a:r>
            <a:r>
              <a:rPr lang="en-US" dirty="0" err="1">
                <a:solidFill>
                  <a:srgbClr val="595959"/>
                </a:solidFill>
                <a:latin typeface="Segoe UI" panose="020B0502040204020203" pitchFamily="34" charset="0"/>
                <a:ea typeface="Calibri" panose="020F0502020204030204" pitchFamily="34" charset="0"/>
                <a:cs typeface="Times New Roman" panose="02020603050405020304" pitchFamily="18" charset="0"/>
              </a:rPr>
              <a:t>VM</a:t>
            </a: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 efficiency - </a:t>
            </a:r>
            <a:r>
              <a:rPr lang="en-US" dirty="0">
                <a:latin typeface="Segoe UI" panose="020B0502040204020203" pitchFamily="34" charset="0"/>
                <a:ea typeface="Calibri" panose="020F0502020204030204" pitchFamily="34" charset="0"/>
                <a:cs typeface="Times New Roman" panose="02020603050405020304" pitchFamily="18" charset="0"/>
              </a:rPr>
              <a:t>you can see a view across all IaaS instances and their CPU utilization.</a:t>
            </a:r>
            <a:r>
              <a:rPr lang="en-US" sz="1100"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15000"/>
              </a:lnSpc>
              <a:spcBef>
                <a:spcPts val="0"/>
              </a:spcBef>
              <a:spcAft>
                <a:spcPts val="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Next screenshot: sizing recommendations – you can see a list of sizing recommendations for your </a:t>
            </a:r>
            <a:r>
              <a:rPr lang="en-US" dirty="0" err="1">
                <a:solidFill>
                  <a:srgbClr val="595959"/>
                </a:solidFill>
                <a:latin typeface="Segoe UI" panose="020B0502040204020203" pitchFamily="34" charset="0"/>
                <a:ea typeface="Calibri" panose="020F0502020204030204" pitchFamily="34" charset="0"/>
                <a:cs typeface="Times New Roman" panose="02020603050405020304" pitchFamily="18" charset="0"/>
              </a:rPr>
              <a:t>VM</a:t>
            </a: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 instances including what size is recommended based on the usage and the potential cost savings. You can double click on each line item to get more details.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Next screenshot: You see a list of unattached disks detected by the tool so you can turn them off and reduce waste.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US" dirty="0">
                <a:solidFill>
                  <a:srgbClr val="595959"/>
                </a:solidFill>
                <a:latin typeface="Segoe UI" panose="020B0502040204020203" pitchFamily="34" charset="0"/>
                <a:ea typeface="Calibri" panose="020F0502020204030204" pitchFamily="34" charset="0"/>
                <a:cs typeface="Times New Roman" panose="02020603050405020304" pitchFamily="18" charset="0"/>
              </a:rPr>
              <a:t>Next screenshot: reserved instance purchase impact. Here you can see the cost of AWS workloads for a pay-as-you-go pricing shown in the blue bar and the cost if I pre-purchased a reservation with the green bar. I can save $5,734 of the cost by purchasing reserved instances up front.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850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228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baseline="0" dirty="0"/>
              <a:t>It’s also a joint responsibility between Microsoft and the customer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baseline="0" dirty="0"/>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Securing and managing your Azure resources is a joint responsibility, shared between you and Microsoft.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Our (Microsoft’s) commitment is to securing and managing the cloud foundation through:</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Security and management of physical assets: </a:t>
            </a:r>
            <a:endParaRPr lang="en-US" sz="1100" kern="1200" dirty="0">
              <a:solidFill>
                <a:schemeClr val="tx1"/>
              </a:solidFill>
              <a:effectLst/>
              <a:latin typeface="Segoe UI Light" pitchFamily="34" charset="0"/>
              <a:ea typeface="+mn-ea"/>
              <a:cs typeface="+mn-cs"/>
            </a:endParaRPr>
          </a:p>
          <a:p>
            <a:pPr lvl="2"/>
            <a:r>
              <a:rPr lang="en-US" sz="900" kern="1200" dirty="0">
                <a:solidFill>
                  <a:schemeClr val="tx1"/>
                </a:solidFill>
                <a:effectLst/>
                <a:latin typeface="Segoe UI Light" pitchFamily="34" charset="0"/>
                <a:ea typeface="+mn-ea"/>
                <a:cs typeface="+mn-cs"/>
              </a:rPr>
              <a:t>Multiple layers of physical protection from the perimeter to buildings to computer rooms </a:t>
            </a:r>
            <a:endParaRPr lang="en-US" sz="1100" kern="1200" dirty="0">
              <a:solidFill>
                <a:schemeClr val="tx1"/>
              </a:solidFill>
              <a:effectLst/>
              <a:latin typeface="Segoe UI Light" pitchFamily="34" charset="0"/>
              <a:ea typeface="+mn-ea"/>
              <a:cs typeface="+mn-cs"/>
            </a:endParaRPr>
          </a:p>
          <a:p>
            <a:pPr lvl="2"/>
            <a:r>
              <a:rPr lang="en-US" sz="900" kern="1200" dirty="0">
                <a:solidFill>
                  <a:schemeClr val="tx1"/>
                </a:solidFill>
                <a:effectLst/>
                <a:latin typeface="Segoe UI Light" pitchFamily="34" charset="0"/>
                <a:ea typeface="+mn-ea"/>
                <a:cs typeface="+mn-cs"/>
              </a:rPr>
              <a:t>State-of-the-art security controls such as video coverage, biometrical authentication, verified single-person entry</a:t>
            </a:r>
            <a:endParaRPr lang="en-US" sz="1100" kern="1200" dirty="0">
              <a:solidFill>
                <a:schemeClr val="tx1"/>
              </a:solidFill>
              <a:effectLst/>
              <a:latin typeface="Segoe UI Light" pitchFamily="34" charset="0"/>
              <a:ea typeface="+mn-ea"/>
              <a:cs typeface="+mn-cs"/>
            </a:endParaRPr>
          </a:p>
          <a:p>
            <a:pPr lvl="2"/>
            <a:r>
              <a:rPr lang="en-US" sz="900" kern="1200" dirty="0">
                <a:solidFill>
                  <a:schemeClr val="tx1"/>
                </a:solidFill>
                <a:effectLst/>
                <a:latin typeface="Segoe UI Light" pitchFamily="34" charset="0"/>
                <a:ea typeface="+mn-ea"/>
                <a:cs typeface="+mn-cs"/>
              </a:rPr>
              <a:t>Provisioning and maintenance of all the hardware.</a:t>
            </a:r>
            <a:endParaRPr lang="en-US" sz="11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Datacenter operations security and management: </a:t>
            </a:r>
            <a:endParaRPr lang="en-US" sz="1100" kern="1200" dirty="0">
              <a:solidFill>
                <a:schemeClr val="tx1"/>
              </a:solidFill>
              <a:effectLst/>
              <a:latin typeface="Segoe UI Light" pitchFamily="34" charset="0"/>
              <a:ea typeface="+mn-ea"/>
              <a:cs typeface="+mn-cs"/>
            </a:endParaRPr>
          </a:p>
          <a:p>
            <a:pPr lvl="3"/>
            <a:r>
              <a:rPr lang="en-US" sz="900" kern="1200" dirty="0">
                <a:solidFill>
                  <a:schemeClr val="tx1"/>
                </a:solidFill>
                <a:effectLst/>
                <a:latin typeface="Segoe UI Light" pitchFamily="34" charset="0"/>
                <a:ea typeface="+mn-ea"/>
                <a:cs typeface="+mn-cs"/>
              </a:rPr>
              <a:t>Security operations center, with 24x7x365 security operations.</a:t>
            </a:r>
            <a:endParaRPr lang="en-US" sz="1100" kern="1200" dirty="0">
              <a:solidFill>
                <a:schemeClr val="tx1"/>
              </a:solidFill>
              <a:effectLst/>
              <a:latin typeface="Segoe UI Light" pitchFamily="34" charset="0"/>
              <a:ea typeface="+mn-ea"/>
              <a:cs typeface="+mn-cs"/>
            </a:endParaRPr>
          </a:p>
          <a:p>
            <a:pPr lvl="3"/>
            <a:r>
              <a:rPr lang="en-US" sz="900" kern="1200" dirty="0">
                <a:solidFill>
                  <a:schemeClr val="tx1"/>
                </a:solidFill>
                <a:effectLst/>
                <a:latin typeface="Segoe UI Light" pitchFamily="34" charset="0"/>
                <a:ea typeface="+mn-ea"/>
                <a:cs typeface="+mn-cs"/>
              </a:rPr>
              <a:t>Comprehensive and quick incident assessments.</a:t>
            </a:r>
            <a:endParaRPr lang="en-US" sz="1100" kern="1200" dirty="0">
              <a:solidFill>
                <a:schemeClr val="tx1"/>
              </a:solidFill>
              <a:effectLst/>
              <a:latin typeface="Segoe UI Light" pitchFamily="34" charset="0"/>
              <a:ea typeface="+mn-ea"/>
              <a:cs typeface="+mn-cs"/>
            </a:endParaRPr>
          </a:p>
          <a:p>
            <a:pPr lvl="3"/>
            <a:r>
              <a:rPr lang="en-US" sz="900" kern="1200" dirty="0">
                <a:solidFill>
                  <a:schemeClr val="tx1"/>
                </a:solidFill>
                <a:effectLst/>
                <a:latin typeface="Segoe UI Light" pitchFamily="34" charset="0"/>
                <a:ea typeface="+mn-ea"/>
                <a:cs typeface="+mn-cs"/>
              </a:rPr>
              <a:t>Continuous monitoring by security experts.</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Cloud infrastructure security and management: </a:t>
            </a:r>
            <a:endParaRPr lang="en-US" sz="11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Secure multi-tenancy</a:t>
            </a:r>
            <a:endParaRPr lang="en-US" sz="1100" kern="1200" dirty="0">
              <a:solidFill>
                <a:schemeClr val="tx1"/>
              </a:solidFill>
              <a:effectLst/>
              <a:latin typeface="Segoe UI Light" pitchFamily="34" charset="0"/>
              <a:ea typeface="+mn-ea"/>
              <a:cs typeface="+mn-cs"/>
            </a:endParaRPr>
          </a:p>
          <a:p>
            <a:pPr lvl="1"/>
            <a:r>
              <a:rPr lang="en-US" sz="900" kern="1200" dirty="0" err="1">
                <a:solidFill>
                  <a:schemeClr val="tx1"/>
                </a:solidFill>
                <a:effectLst/>
                <a:latin typeface="Segoe UI Light" pitchFamily="34" charset="0"/>
                <a:ea typeface="+mn-ea"/>
                <a:cs typeface="+mn-cs"/>
              </a:rPr>
              <a:t>DDos</a:t>
            </a:r>
            <a:r>
              <a:rPr lang="en-US" sz="900" kern="1200" dirty="0">
                <a:solidFill>
                  <a:schemeClr val="tx1"/>
                </a:solidFill>
                <a:effectLst/>
                <a:latin typeface="Segoe UI Light" pitchFamily="34" charset="0"/>
                <a:ea typeface="+mn-ea"/>
                <a:cs typeface="+mn-cs"/>
              </a:rPr>
              <a:t> defense system</a:t>
            </a:r>
            <a:endParaRPr lang="en-US" sz="11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Data segregation and encryption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And it’s a joint responsibility to secure and manage your cloud resources in an IaaS model.</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Customers have the responsibility to keep their virtual machines, applications and workloads, and data secure and well-managed.</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And Microsoft provides the tools natively to make it easy for you to secure and manage your cloud resources.</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Now let me show you how you can take simple steps to keep your Azure resources secure and well-managed.</a:t>
            </a:r>
            <a:endParaRPr lang="en-US" sz="11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606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2339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I’m from Scotland. Scotland is the home of the Highland Coo</a:t>
            </a:r>
          </a:p>
        </p:txBody>
      </p:sp>
      <p:sp>
        <p:nvSpPr>
          <p:cNvPr id="4" name="Slide Number Placeholder 3"/>
          <p:cNvSpPr>
            <a:spLocks noGrp="1"/>
          </p:cNvSpPr>
          <p:nvPr>
            <p:ph type="sldNum" sz="quarter" idx="5"/>
          </p:nvPr>
        </p:nvSpPr>
        <p:spPr/>
        <p:txBody>
          <a:bodyPr/>
          <a:lstStyle/>
          <a:p>
            <a:fld id="{BD4E793A-18CA-4821-8146-3459784A1202}" type="slidenum">
              <a:rPr lang="en-GB" smtClean="0"/>
              <a:t>3</a:t>
            </a:fld>
            <a:endParaRPr lang="en-GB"/>
          </a:p>
        </p:txBody>
      </p:sp>
    </p:spTree>
    <p:extLst>
      <p:ext uri="{BB962C8B-B14F-4D97-AF65-F5344CB8AC3E}">
        <p14:creationId xmlns:p14="http://schemas.microsoft.com/office/powerpoint/2010/main" val="3680071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159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3781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271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7070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Scotch Whisky.  My favourite is the Balvenie. </a:t>
            </a:r>
          </a:p>
        </p:txBody>
      </p:sp>
      <p:sp>
        <p:nvSpPr>
          <p:cNvPr id="4" name="Slide Number Placeholder 3"/>
          <p:cNvSpPr>
            <a:spLocks noGrp="1"/>
          </p:cNvSpPr>
          <p:nvPr>
            <p:ph type="sldNum" sz="quarter" idx="5"/>
          </p:nvPr>
        </p:nvSpPr>
        <p:spPr/>
        <p:txBody>
          <a:bodyPr/>
          <a:lstStyle/>
          <a:p>
            <a:fld id="{BD4E793A-18CA-4821-8146-3459784A1202}" type="slidenum">
              <a:rPr lang="en-GB" smtClean="0"/>
              <a:t>4</a:t>
            </a:fld>
            <a:endParaRPr lang="en-GB"/>
          </a:p>
        </p:txBody>
      </p:sp>
    </p:spTree>
    <p:extLst>
      <p:ext uri="{BB962C8B-B14F-4D97-AF65-F5344CB8AC3E}">
        <p14:creationId xmlns:p14="http://schemas.microsoft.com/office/powerpoint/2010/main" val="9152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also some crazy words and phrases</a:t>
            </a:r>
          </a:p>
        </p:txBody>
      </p:sp>
      <p:sp>
        <p:nvSpPr>
          <p:cNvPr id="4" name="Slide Number Placeholder 3"/>
          <p:cNvSpPr>
            <a:spLocks noGrp="1"/>
          </p:cNvSpPr>
          <p:nvPr>
            <p:ph type="sldNum" sz="quarter" idx="5"/>
          </p:nvPr>
        </p:nvSpPr>
        <p:spPr/>
        <p:txBody>
          <a:bodyPr/>
          <a:lstStyle/>
          <a:p>
            <a:fld id="{BD4E793A-18CA-4821-8146-3459784A1202}" type="slidenum">
              <a:rPr lang="en-GB" smtClean="0"/>
              <a:t>5</a:t>
            </a:fld>
            <a:endParaRPr lang="en-GB"/>
          </a:p>
        </p:txBody>
      </p:sp>
    </p:spTree>
    <p:extLst>
      <p:ext uri="{BB962C8B-B14F-4D97-AF65-F5344CB8AC3E}">
        <p14:creationId xmlns:p14="http://schemas.microsoft.com/office/powerpoint/2010/main" val="1713616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5F68A48-6E3D-4128-B8E2-E53DBDB6C7F6}"/>
              </a:ext>
            </a:extLst>
          </p:cNvPr>
          <p:cNvSpPr>
            <a:spLocks noGrp="1"/>
          </p:cNvSpPr>
          <p:nvPr>
            <p:ph type="body" idx="1"/>
          </p:nvPr>
        </p:nvSpPr>
        <p:spPr/>
        <p:txBody>
          <a:bodyPr/>
          <a:lstStyle/>
          <a:p>
            <a:r>
              <a:rPr lang="en-GB" dirty="0"/>
              <a:t>There are a number of reasons that are driving people to look at Azure</a:t>
            </a:r>
          </a:p>
        </p:txBody>
      </p:sp>
    </p:spTree>
    <p:extLst>
      <p:ext uri="{BB962C8B-B14F-4D97-AF65-F5344CB8AC3E}">
        <p14:creationId xmlns:p14="http://schemas.microsoft.com/office/powerpoint/2010/main" val="2329106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304C7C2-E2B6-4EEF-AE6C-58F90B285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a:extLst>
              <a:ext uri="{FF2B5EF4-FFF2-40B4-BE49-F238E27FC236}">
                <a16:creationId xmlns:a16="http://schemas.microsoft.com/office/drawing/2014/main" id="{B12CB1BA-AC3E-45F4-B4D3-F0905F078336}"/>
              </a:ext>
            </a:extLst>
          </p:cNvPr>
          <p:cNvSpPr>
            <a:spLocks noGrp="1"/>
          </p:cNvSpPr>
          <p:nvPr>
            <p:ph type="body" idx="1"/>
          </p:nvPr>
        </p:nvSpPr>
        <p:spPr/>
        <p:txBody>
          <a:bodyPr/>
          <a:lstStyle/>
          <a:p>
            <a:endParaRPr lang="en-US" sz="800" dirty="0"/>
          </a:p>
        </p:txBody>
      </p:sp>
      <p:sp>
        <p:nvSpPr>
          <p:cNvPr id="33795" name="Header Placeholder 3">
            <a:extLst>
              <a:ext uri="{FF2B5EF4-FFF2-40B4-BE49-F238E27FC236}">
                <a16:creationId xmlns:a16="http://schemas.microsoft.com/office/drawing/2014/main" id="{451B5EFB-0C8C-4A06-8831-99ABF347652A}"/>
              </a:ext>
            </a:extLst>
          </p:cNvPr>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15F8EF56-FFEB-4258-A884-223BB841AE11}"/>
              </a:ext>
            </a:extLst>
          </p:cNvPr>
          <p:cNvSpPr>
            <a:spLocks noGrp="1"/>
          </p:cNvSpPr>
          <p:nvPr>
            <p:ph type="ftr" sz="quarter" idx="4"/>
          </p:nvPr>
        </p:nvSpPr>
        <p:spPr>
          <a:xfrm>
            <a:off x="0" y="8831580"/>
            <a:ext cx="6052312" cy="361897"/>
          </a:xfrm>
        </p:spPr>
        <p:txBody>
          <a:bodyPr rtlCol="0"/>
          <a:lstStyle/>
          <a:p>
            <a:pPr marL="582359" marR="0" lvl="0" indent="0" algn="l" defTabSz="9314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Segoe UI" pitchFamily="34" charset="0"/>
                <a:cs typeface="+mn-cs"/>
              </a:rPr>
              <a:t>© 2016 Microsoft Corporation. All rights reserved. MICROSOFT MAKES NO WARRANTIES, EXPRESS, IMPLIED OR STATUTORY, AS TO THE INFORMATION IN THIS PRESENTATION.</a:t>
            </a:r>
          </a:p>
        </p:txBody>
      </p:sp>
      <p:sp>
        <p:nvSpPr>
          <p:cNvPr id="33797" name="Date Placeholder 5">
            <a:extLst>
              <a:ext uri="{FF2B5EF4-FFF2-40B4-BE49-F238E27FC236}">
                <a16:creationId xmlns:a16="http://schemas.microsoft.com/office/drawing/2014/main" id="{5EF0393D-EC39-479D-8664-9305D268B3C0}"/>
              </a:ext>
            </a:extLst>
          </p:cNvPr>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91C0EED8-6039-430B-B6BE-F85B2AC973D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7:03 PM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33798" name="Slide Number Placeholder 6">
            <a:extLst>
              <a:ext uri="{FF2B5EF4-FFF2-40B4-BE49-F238E27FC236}">
                <a16:creationId xmlns:a16="http://schemas.microsoft.com/office/drawing/2014/main" id="{1191ED11-26E6-469D-BFED-2CDB065C8CC5}"/>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D2F8CFFA-587F-40A2-B749-84F566BE5D70}"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270521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50FCBB4-B013-4FA3-92E2-78DB18114F55}"/>
              </a:ext>
            </a:extLst>
          </p:cNvPr>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Summary: </a:t>
            </a:r>
          </a:p>
          <a:p>
            <a:pPr marL="228600" indent="-228600">
              <a:buAutoNum type="arabicParenR"/>
            </a:pPr>
            <a:r>
              <a:rPr lang="en-US" sz="1200" kern="1200" dirty="0">
                <a:solidFill>
                  <a:schemeClr val="tx1"/>
                </a:solidFill>
                <a:effectLst/>
                <a:latin typeface="Segoe UI Light" pitchFamily="34" charset="0"/>
                <a:ea typeface="+mn-ea"/>
                <a:cs typeface="+mn-cs"/>
              </a:rPr>
              <a:t>Key phases of the Azure migration experience – workload assessment and discovery, workload migration, ongoing optimization (Cost Management, AHB, RI) and security/management (built in services – backup, monitoring, blueprints etc.)</a:t>
            </a:r>
          </a:p>
          <a:p>
            <a:pPr marL="228600" indent="-228600">
              <a:buAutoNum type="arabicParenR"/>
            </a:pPr>
            <a:endParaRPr lang="en-US" sz="1200" kern="1200" dirty="0">
              <a:solidFill>
                <a:schemeClr val="tx1"/>
              </a:solidFill>
              <a:effectLst/>
              <a:latin typeface="Segoe UI Light" pitchFamily="34" charset="0"/>
              <a:ea typeface="+mn-ea"/>
              <a:cs typeface="+mn-cs"/>
            </a:endParaRPr>
          </a:p>
          <a:p>
            <a:pPr marL="228600" indent="-228600">
              <a:buAutoNum type="arabicParenR"/>
            </a:pPr>
            <a:r>
              <a:rPr lang="en-US" sz="1200" kern="1200" dirty="0">
                <a:solidFill>
                  <a:schemeClr val="tx1"/>
                </a:solidFill>
                <a:effectLst/>
                <a:latin typeface="Segoe UI Light" pitchFamily="34" charset="0"/>
                <a:ea typeface="+mn-ea"/>
                <a:cs typeface="+mn-cs"/>
              </a:rPr>
              <a:t>Key investments – tools,  prescriptive guidance, and handholding </a:t>
            </a:r>
          </a:p>
          <a:p>
            <a:pPr marL="0" indent="0">
              <a:buNone/>
            </a:pPr>
            <a:endParaRPr lang="en-US" sz="1200" kern="1200" dirty="0">
              <a:solidFill>
                <a:schemeClr val="tx1"/>
              </a:solidFill>
              <a:effectLst/>
              <a:latin typeface="Segoe UI Light" pitchFamily="34" charset="0"/>
              <a:ea typeface="+mn-ea"/>
              <a:cs typeface="+mn-cs"/>
            </a:endParaRPr>
          </a:p>
          <a:p>
            <a:pPr marL="0" indent="0">
              <a:buNone/>
            </a:pPr>
            <a:r>
              <a:rPr lang="en-US" sz="1200" kern="1200" dirty="0">
                <a:solidFill>
                  <a:schemeClr val="tx1"/>
                </a:solidFill>
                <a:effectLst/>
                <a:latin typeface="Segoe UI Light" pitchFamily="34" charset="0"/>
                <a:ea typeface="+mn-ea"/>
                <a:cs typeface="+mn-cs"/>
              </a:rPr>
              <a:t>3) Foundational best practices which are critical enablers to help you scale up your efforts – skilling up people, investing in the right processes – e.g., biz case/exec support, mix of migration strategies, tracking migration), and tech (governance, networking, identity, security and management tools)</a:t>
            </a:r>
          </a:p>
          <a:p>
            <a:endParaRPr lang="en-GB" dirty="0"/>
          </a:p>
        </p:txBody>
      </p:sp>
    </p:spTree>
    <p:extLst>
      <p:ext uri="{BB962C8B-B14F-4D97-AF65-F5344CB8AC3E}">
        <p14:creationId xmlns:p14="http://schemas.microsoft.com/office/powerpoint/2010/main" val="187773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181C66-1BF6-4EDC-A801-E096D52886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5058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7.xml"/><Relationship Id="rId5" Type="http://schemas.openxmlformats.org/officeDocument/2006/relationships/image" Target="../media/image13.png"/><Relationship Id="rId4" Type="http://schemas.openxmlformats.org/officeDocument/2006/relationships/image" Target="../media/image9.sv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0.xml"/><Relationship Id="rId4" Type="http://schemas.openxmlformats.org/officeDocument/2006/relationships/image" Target="../media/image4.svg"/></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e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6.jpeg"/><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14.xml"/><Relationship Id="rId4" Type="http://schemas.openxmlformats.org/officeDocument/2006/relationships/image" Target="../media/image39.jp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Master" Target="../slideMasters/slideMaster14.xml"/><Relationship Id="rId4" Type="http://schemas.openxmlformats.org/officeDocument/2006/relationships/image" Target="../media/image43.jpg"/></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5.tiff"/><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5.tiff"/><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15.xml"/><Relationship Id="rId4" Type="http://schemas.openxmlformats.org/officeDocument/2006/relationships/image" Target="../media/image39.jp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9.sv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65574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139432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8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grpSp>
        <p:nvGrpSpPr>
          <p:cNvPr id="8" name="Group 7">
            <a:extLst>
              <a:ext uri="{FF2B5EF4-FFF2-40B4-BE49-F238E27FC236}">
                <a16:creationId xmlns:a16="http://schemas.microsoft.com/office/drawing/2014/main" id="{DFF14F15-29DA-49D8-BC4E-3860504929CD}"/>
              </a:ext>
            </a:extLst>
          </p:cNvPr>
          <p:cNvGrpSpPr/>
          <p:nvPr/>
        </p:nvGrpSpPr>
        <p:grpSpPr>
          <a:xfrm>
            <a:off x="960254" y="1821523"/>
            <a:ext cx="5347566" cy="3093377"/>
            <a:chOff x="670952" y="1151068"/>
            <a:chExt cx="5783636" cy="3345628"/>
          </a:xfrm>
        </p:grpSpPr>
        <p:sp>
          <p:nvSpPr>
            <p:cNvPr id="14" name="Rectangle: Rounded Corners 13">
              <a:extLst>
                <a:ext uri="{FF2B5EF4-FFF2-40B4-BE49-F238E27FC236}">
                  <a16:creationId xmlns:a16="http://schemas.microsoft.com/office/drawing/2014/main" id="{33FFB8B9-2642-4EBF-A299-6BBDE0B64666}"/>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Rectangle 14">
              <a:extLst>
                <a:ext uri="{FF2B5EF4-FFF2-40B4-BE49-F238E27FC236}">
                  <a16:creationId xmlns:a16="http://schemas.microsoft.com/office/drawing/2014/main" id="{07255E1D-120F-4B1E-BE18-B2DA968053E0}"/>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 name="Picture Placeholder 3">
            <a:extLst>
              <a:ext uri="{FF2B5EF4-FFF2-40B4-BE49-F238E27FC236}">
                <a16:creationId xmlns:a16="http://schemas.microsoft.com/office/drawing/2014/main" id="{F779E66B-9D65-4C6B-926C-296F99F454E3}"/>
              </a:ext>
            </a:extLst>
          </p:cNvPr>
          <p:cNvSpPr>
            <a:spLocks noGrp="1"/>
          </p:cNvSpPr>
          <p:nvPr>
            <p:ph type="pic" sz="quarter" idx="10"/>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3409044161"/>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33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65150265"/>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659445" y="3210472"/>
            <a:ext cx="3599603" cy="725417"/>
          </a:xfrm>
          <a:prstGeom prst="rect">
            <a:avLst/>
          </a:prstGeom>
        </p:spPr>
        <p:txBody>
          <a:bodyPr/>
          <a:lstStyle>
            <a:lvl1pPr algn="l">
              <a:defRPr/>
            </a:lvl1pPr>
          </a:lstStyle>
          <a:p>
            <a:r>
              <a:rPr lang="en-US"/>
              <a:t>Click to edit Master title style</a:t>
            </a:r>
          </a:p>
        </p:txBody>
      </p:sp>
      <p:sp>
        <p:nvSpPr>
          <p:cNvPr id="6" name="Rectangle 5">
            <a:extLst>
              <a:ext uri="{FF2B5EF4-FFF2-40B4-BE49-F238E27FC236}">
                <a16:creationId xmlns:a16="http://schemas.microsoft.com/office/drawing/2014/main" id="{3AD46170-1303-4040-8C68-0B6DC1AC7A1B}"/>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7" name="TextBox 6">
            <a:extLst>
              <a:ext uri="{FF2B5EF4-FFF2-40B4-BE49-F238E27FC236}">
                <a16:creationId xmlns:a16="http://schemas.microsoft.com/office/drawing/2014/main" id="{E362E056-E126-4AF7-94AD-BDF3AD8D62A6}"/>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3881431315"/>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7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079705197"/>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6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820506121"/>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9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grpSp>
        <p:nvGrpSpPr>
          <p:cNvPr id="15" name="Group 14">
            <a:extLst>
              <a:ext uri="{FF2B5EF4-FFF2-40B4-BE49-F238E27FC236}">
                <a16:creationId xmlns:a16="http://schemas.microsoft.com/office/drawing/2014/main" id="{1AB169BD-1499-4A2D-B0F4-B86ABBBD5679}"/>
              </a:ext>
            </a:extLst>
          </p:cNvPr>
          <p:cNvGrpSpPr/>
          <p:nvPr/>
        </p:nvGrpSpPr>
        <p:grpSpPr>
          <a:xfrm>
            <a:off x="960254" y="1821523"/>
            <a:ext cx="5347566" cy="3093377"/>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1536531320"/>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28667" y="3210472"/>
            <a:ext cx="3469801" cy="630339"/>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587793609"/>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661452233"/>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91597654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a:prstGeom prst="rect">
            <a:avLst/>
          </a:prstGeo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3">
            <a:extLst>
              <a:ext uri="{FF2B5EF4-FFF2-40B4-BE49-F238E27FC236}">
                <a16:creationId xmlns:a16="http://schemas.microsoft.com/office/drawing/2014/main" id="{7362C29E-2174-4870-98E5-5008ED6C11CF}"/>
              </a:ext>
            </a:extLst>
          </p:cNvPr>
          <p:cNvSpPr/>
          <p:nvPr/>
        </p:nvSpPr>
        <p:spPr bwMode="auto">
          <a:xfrm>
            <a:off x="5411244" y="647846"/>
            <a:ext cx="6196556" cy="57072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38718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54846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3430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E6E6E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288D3-75C9-2640-9600-5984D7C0D9B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951720" y="333146"/>
            <a:ext cx="2042160" cy="428854"/>
          </a:xfrm>
          <a:prstGeom prst="rect">
            <a:avLst/>
          </a:prstGeom>
        </p:spPr>
      </p:pic>
    </p:spTree>
    <p:extLst>
      <p:ext uri="{BB962C8B-B14F-4D97-AF65-F5344CB8AC3E}">
        <p14:creationId xmlns:p14="http://schemas.microsoft.com/office/powerpoint/2010/main" val="1168064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964829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675676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8596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953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080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151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091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5344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1516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698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4948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295568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70304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836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1760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4224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9931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9650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8039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35958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49250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28889959"/>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5899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B018733-6594-4E00-9147-15A07CC30E61}"/>
              </a:ext>
            </a:extLst>
          </p:cNvPr>
          <p:cNvGrpSpPr/>
          <p:nvPr/>
        </p:nvGrpSpPr>
        <p:grpSpPr bwMode="ltGray">
          <a:xfrm flipH="1">
            <a:off x="-1475712" y="1792936"/>
            <a:ext cx="3680790" cy="5392441"/>
            <a:chOff x="8507413" y="1457714"/>
            <a:chExt cx="3680790" cy="5392441"/>
          </a:xfrm>
        </p:grpSpPr>
        <p:sp>
          <p:nvSpPr>
            <p:cNvPr id="65" name="Freeform: Shape 64">
              <a:extLst>
                <a:ext uri="{FF2B5EF4-FFF2-40B4-BE49-F238E27FC236}">
                  <a16:creationId xmlns:a16="http://schemas.microsoft.com/office/drawing/2014/main" id="{A652F6E3-8113-4A8C-852E-4D63F7E3A57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EABE47BD-F14C-4119-87A0-94A31628223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D14E5904-13C5-424B-B6BC-A2CDDE5504B6}"/>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6F145485-3741-4A74-8BD5-13328EA9694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FED68BAA-FA5D-42CE-8143-5DF6CB962B7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BA4E14D1-7BEF-4F82-9184-E6C2701F1F7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DBADBD88-F15E-4DCB-B1A8-A2AC732502E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7D3EB67F-0234-4517-867F-D9D965726194}"/>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16BED6F-CFCA-4132-91DF-B32C67FFA96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5640226A-D8D8-4927-AE4A-B62E997806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257CBB28-D540-4C4D-9FD0-A4A3AE66E9AD}"/>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1DED4EB3-30F7-4FB0-81A4-F9626615FC7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1D8E0D0-22B0-437D-B25B-FF43BEC7607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181E5F3-545A-496C-B4E4-5FC101AD23B9}"/>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C53D4CF3-51B7-46B1-9654-A3372055314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9397D294-6DFF-400B-B2A2-AC3D18D6BC50}"/>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E6EC6950-5A3E-4D22-BB2B-79D86D06874C}"/>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30" name="Group 29">
            <a:extLst>
              <a:ext uri="{FF2B5EF4-FFF2-40B4-BE49-F238E27FC236}">
                <a16:creationId xmlns:a16="http://schemas.microsoft.com/office/drawing/2014/main" id="{89BE868E-A240-4959-BD66-6BC44EE5A4AF}"/>
              </a:ext>
            </a:extLst>
          </p:cNvPr>
          <p:cNvGrpSpPr/>
          <p:nvPr/>
        </p:nvGrpSpPr>
        <p:grpSpPr bwMode="ltGray">
          <a:xfrm>
            <a:off x="6606988" y="-1326452"/>
            <a:ext cx="5581215" cy="8176607"/>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628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912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3083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850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931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26917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8347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5982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616448" y="2017713"/>
            <a:ext cx="5207000"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87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453997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046661568"/>
      </p:ext>
    </p:extLst>
  </p:cSld>
  <p:clrMapOvr>
    <a:masterClrMapping/>
  </p:clrMapOvr>
  <p:transition>
    <p:fade/>
  </p:transition>
  <p:hf sldNum="0" hdr="0" ftr="0" dt="0"/>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5085641"/>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userDrawn="1"/>
        </p:nvSpPr>
        <p:spPr>
          <a:xfrm>
            <a:off x="7729184" y="1559076"/>
            <a:ext cx="2483052" cy="1107996"/>
          </a:xfrm>
          <a:prstGeom prst="rect">
            <a:avLst/>
          </a:prstGeom>
          <a:noFill/>
        </p:spPr>
        <p:txBody>
          <a:bodyPr wrap="none" lIns="0" tIns="0" rIns="0" bIns="0" rtlCol="0">
            <a:spAutoFit/>
          </a:bodyPr>
          <a:lstStyle/>
          <a:p>
            <a:pPr algn="l"/>
            <a:r>
              <a:rPr lang="en-US" sz="7200" b="1">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115829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1634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3183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4528" y="2639750"/>
            <a:ext cx="7855889" cy="914096"/>
          </a:xfrm>
          <a:noFill/>
        </p:spPr>
        <p:txBody>
          <a:bodyPr wrap="square" lIns="0" tIns="0" rIns="0" bIns="0" anchor="ctr" anchorCtr="0">
            <a:spAutoFit/>
          </a:bodyPr>
          <a:lstStyle>
            <a:lvl1pPr algn="ctr" defTabSz="932742" rtl="0" eaLnBrk="1" latinLnBrk="0" hangingPunct="1">
              <a:lnSpc>
                <a:spcPct val="90000"/>
              </a:lnSpc>
              <a:spcBef>
                <a:spcPct val="0"/>
              </a:spcBef>
              <a:buNone/>
              <a:defRPr lang="en-US" sz="6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7" name="Group 26">
            <a:extLst>
              <a:ext uri="{FF2B5EF4-FFF2-40B4-BE49-F238E27FC236}">
                <a16:creationId xmlns:a16="http://schemas.microsoft.com/office/drawing/2014/main" id="{F5B1D67C-D600-4009-9F96-DBD9F692B67A}"/>
              </a:ext>
            </a:extLst>
          </p:cNvPr>
          <p:cNvGrpSpPr/>
          <p:nvPr/>
        </p:nvGrpSpPr>
        <p:grpSpPr bwMode="ltGray">
          <a:xfrm>
            <a:off x="10622460" y="1588043"/>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10010417" y="-63612"/>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p:nvGrpSpPr>
        <p:grpSpPr bwMode="ltGray">
          <a:xfrm>
            <a:off x="8371164" y="6027223"/>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2211190" y="0"/>
            <a:ext cx="5932086" cy="6890047"/>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8535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32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D127AF-EEFB-4560-81FD-6EBF826EF3BA}"/>
              </a:ext>
            </a:extLst>
          </p:cNvPr>
          <p:cNvSpPr/>
          <p:nvPr userDrawn="1"/>
        </p:nvSpPr>
        <p:spPr bwMode="auto">
          <a:xfrm>
            <a:off x="1" y="0"/>
            <a:ext cx="1165412"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1410332" y="2019300"/>
            <a:ext cx="3316101" cy="1107996"/>
          </a:xfrm>
        </p:spPr>
        <p:txBody>
          <a:bodyPr anchor="b"/>
          <a:lstStyle>
            <a:lvl1pPr algn="l">
              <a:defRPr/>
            </a:lvl1pPr>
          </a:lstStyle>
          <a:p>
            <a:r>
              <a:rPr lang="en-US"/>
              <a:t>Click to edit Master title style</a:t>
            </a:r>
          </a:p>
        </p:txBody>
      </p:sp>
      <p:sp>
        <p:nvSpPr>
          <p:cNvPr id="3" name="TextBox 2">
            <a:extLst>
              <a:ext uri="{FF2B5EF4-FFF2-40B4-BE49-F238E27FC236}">
                <a16:creationId xmlns:a16="http://schemas.microsoft.com/office/drawing/2014/main" id="{3297CCA4-F58A-4CC4-9942-648DB6695A55}"/>
              </a:ext>
            </a:extLst>
          </p:cNvPr>
          <p:cNvSpPr txBox="1"/>
          <p:nvPr userDrawn="1"/>
        </p:nvSpPr>
        <p:spPr>
          <a:xfrm rot="16200000">
            <a:off x="-2020570" y="3090446"/>
            <a:ext cx="5206554" cy="677108"/>
          </a:xfrm>
          <a:prstGeom prst="rect">
            <a:avLst/>
          </a:prstGeom>
          <a:noFill/>
        </p:spPr>
        <p:txBody>
          <a:bodyPr wrap="none" lIns="0" tIns="0" rIns="0" bIns="0" rtlCol="0">
            <a:spAutoFit/>
          </a:bodyPr>
          <a:lstStyle/>
          <a:p>
            <a:pPr algn="l"/>
            <a:r>
              <a:rPr lang="en-US" sz="4400" b="1" spc="1000" baseline="0">
                <a:solidFill>
                  <a:schemeClr val="bg1"/>
                </a:solidFill>
              </a:rPr>
              <a:t>ANNOUNCING</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1409564" y="3284459"/>
            <a:ext cx="3316101" cy="1517338"/>
          </a:xfrm>
        </p:spPr>
        <p:txBody>
          <a:bodyPr/>
          <a:lstStyle>
            <a:lvl1pPr marL="0" indent="0" algn="l">
              <a:spcBef>
                <a:spcPts val="600"/>
              </a:spcBef>
              <a:spcAft>
                <a:spcPts val="600"/>
              </a:spcAft>
              <a:buNone/>
              <a:defRPr sz="2000">
                <a:latin typeface="+mn-lt"/>
              </a:defRPr>
            </a:lvl1pPr>
            <a:lvl2pPr marL="0" indent="0" algn="l">
              <a:buNone/>
              <a:defRPr lang="en-US" sz="1800" b="0" kern="1200" spc="0" baseline="0" dirty="0" smtClean="0">
                <a:solidFill>
                  <a:schemeClr val="tx1"/>
                </a:solidFill>
                <a:latin typeface="+mn-lt"/>
                <a:ea typeface="+mn-ea"/>
                <a:cs typeface="+mn-cs"/>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marL="0" marR="0" lvl="1"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CC37C403-485D-4353-A449-B4979E83710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80965" y="914399"/>
            <a:ext cx="7840178" cy="4594611"/>
          </a:xfrm>
          <a:prstGeom prst="rect">
            <a:avLst/>
          </a:prstGeom>
        </p:spPr>
      </p:pic>
    </p:spTree>
    <p:extLst>
      <p:ext uri="{BB962C8B-B14F-4D97-AF65-F5344CB8AC3E}">
        <p14:creationId xmlns:p14="http://schemas.microsoft.com/office/powerpoint/2010/main" val="286623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534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6381939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8122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695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03768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8129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54624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688224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01263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4921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1274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4949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0712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2729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4874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12/14/2019</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14893643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12696" y="3305550"/>
            <a:ext cx="349655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1505908692"/>
      </p:ext>
    </p:extLst>
  </p:cSld>
  <p:clrMapOvr>
    <a:masterClrMapping/>
  </p:clrMapOvr>
  <p:extLst>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12696" y="3367106"/>
            <a:ext cx="3639516" cy="492443"/>
          </a:xfrm>
        </p:spPr>
        <p:txBody>
          <a:bodyPr anchor="b"/>
          <a:lstStyle>
            <a:lvl1pPr algn="l">
              <a:defRPr sz="3200"/>
            </a:lvl1pPr>
          </a:lstStyle>
          <a:p>
            <a:r>
              <a:rPr lang="en-US"/>
              <a:t>Click to edit</a:t>
            </a:r>
          </a:p>
        </p:txBody>
      </p:sp>
      <p:sp>
        <p:nvSpPr>
          <p:cNvPr id="10" name="Rectangle 9">
            <a:extLst>
              <a:ext uri="{FF2B5EF4-FFF2-40B4-BE49-F238E27FC236}">
                <a16:creationId xmlns:a16="http://schemas.microsoft.com/office/drawing/2014/main" id="{2F0BC893-EC69-4EF5-8936-2FC306527E36}"/>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28149CC9-20E9-4BDA-9B35-4DF68E499427}"/>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7712695" y="3899595"/>
            <a:ext cx="3639517"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104829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12696" y="2556750"/>
            <a:ext cx="3639516" cy="430887"/>
          </a:xfrm>
        </p:spPr>
        <p:txBody>
          <a:bodyPr anchor="b"/>
          <a:lstStyle>
            <a:lvl1pPr algn="l">
              <a:defRPr sz="2800"/>
            </a:lvl1pPr>
          </a:lstStyle>
          <a:p>
            <a:r>
              <a:rPr lang="en-US"/>
              <a:t>Click to edit</a:t>
            </a:r>
          </a:p>
        </p:txBody>
      </p:sp>
      <p:sp>
        <p:nvSpPr>
          <p:cNvPr id="10" name="Rectangle 9">
            <a:extLst>
              <a:ext uri="{FF2B5EF4-FFF2-40B4-BE49-F238E27FC236}">
                <a16:creationId xmlns:a16="http://schemas.microsoft.com/office/drawing/2014/main" id="{2F0BC893-EC69-4EF5-8936-2FC306527E36}"/>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28149CC9-20E9-4BDA-9B35-4DF68E499427}"/>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7712695" y="3027683"/>
            <a:ext cx="3639517"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33795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eam Leader 1">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solidFill>
            <a:schemeClr val="accent1"/>
          </a:solid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6050565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0868" y="585788"/>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06021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A721870-A346-4D53-AA30-853C2E9CEE09}"/>
              </a:ext>
            </a:extLst>
          </p:cNvPr>
          <p:cNvSpPr>
            <a:spLocks noGrp="1"/>
          </p:cNvSpPr>
          <p:nvPr>
            <p:ph type="body" sz="quarter" idx="10"/>
          </p:nvPr>
        </p:nvSpPr>
        <p:spPr>
          <a:xfrm>
            <a:off x="584200" y="3429000"/>
            <a:ext cx="4700494" cy="2208736"/>
          </a:xfrm>
        </p:spPr>
        <p:txBody>
          <a:bodyPr/>
          <a:lstStyle>
            <a:lvl1pPr marL="0" indent="0" defTabSz="114300">
              <a:buNone/>
              <a:defRPr/>
            </a:lvl1pPr>
            <a:lvl2pPr marL="0" indent="0" defTabSz="114300">
              <a:buNone/>
              <a:defRPr/>
            </a:lvl2pPr>
            <a:lvl3pPr marL="0" indent="0" defTabSz="114300">
              <a:buNone/>
              <a:defRPr/>
            </a:lvl3pPr>
            <a:lvl4pPr marL="0" indent="0" defTabSz="114300">
              <a:buNone/>
              <a:defRPr/>
            </a:lvl4pPr>
            <a:lvl5pPr marL="0" indent="0" defTabSz="11430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199" y="2064389"/>
            <a:ext cx="4700495"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0367345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53253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40272956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Image Break 2">
    <p:spTree>
      <p:nvGrpSpPr>
        <p:cNvPr id="1" name=""/>
        <p:cNvGrpSpPr/>
        <p:nvPr/>
      </p:nvGrpSpPr>
      <p:grpSpPr>
        <a:xfrm>
          <a:off x="0" y="0"/>
          <a:ext cx="0" cy="0"/>
          <a:chOff x="0" y="0"/>
          <a:chExt cx="0" cy="0"/>
        </a:xfrm>
      </p:grpSpPr>
      <p:sp>
        <p:nvSpPr>
          <p:cNvPr id="6" name="Picture Placeholder 6"/>
          <p:cNvSpPr>
            <a:spLocks noGrp="1"/>
          </p:cNvSpPr>
          <p:nvPr>
            <p:ph type="pic" sz="quarter" idx="17" hasCustomPrompt="1"/>
          </p:nvPr>
        </p:nvSpPr>
        <p:spPr>
          <a:xfrm>
            <a:off x="0" y="0"/>
            <a:ext cx="9095012" cy="6858000"/>
          </a:xfrm>
          <a:solidFill>
            <a:schemeClr val="accent1"/>
          </a:solidFill>
          <a:ln>
            <a:noFill/>
          </a:ln>
        </p:spPr>
        <p:txBody>
          <a:bodyPr lIns="180000" tIns="180000" rIns="180000" bIns="180000">
            <a:normAutofit/>
          </a:bodyPr>
          <a:lstStyle>
            <a:lvl1pPr algn="l">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
        <p:nvSpPr>
          <p:cNvPr id="17" name="Picture Placeholder 6"/>
          <p:cNvSpPr>
            <a:spLocks noGrp="1"/>
          </p:cNvSpPr>
          <p:nvPr>
            <p:ph type="pic" sz="quarter" idx="18" hasCustomPrompt="1"/>
          </p:nvPr>
        </p:nvSpPr>
        <p:spPr>
          <a:xfrm>
            <a:off x="9095015" y="0"/>
            <a:ext cx="3096988" cy="6858000"/>
          </a:xfrm>
          <a:solidFill>
            <a:schemeClr val="accent1"/>
          </a:solidFill>
          <a:ln>
            <a:noFill/>
          </a:ln>
        </p:spPr>
        <p:txBody>
          <a:bodyPr lIns="1260000" tIns="90000" rIns="180000" bIns="360000">
            <a:normAutofit/>
          </a:bodyPr>
          <a:lstStyle>
            <a:lvl1pPr algn="ctr">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Tree>
    <p:extLst>
      <p:ext uri="{BB962C8B-B14F-4D97-AF65-F5344CB8AC3E}">
        <p14:creationId xmlns:p14="http://schemas.microsoft.com/office/powerpoint/2010/main" val="293812097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278399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72380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 name="Title 1">
            <a:extLst>
              <a:ext uri="{FF2B5EF4-FFF2-40B4-BE49-F238E27FC236}">
                <a16:creationId xmlns:a16="http://schemas.microsoft.com/office/drawing/2014/main" id="{5E940FBF-F14B-490B-BF42-0D21A9401C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83013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726072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46433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436068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068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04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27828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0829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8524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51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9240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26673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864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49972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216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13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875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December 14,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81580575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03081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76314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24396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MS logo gray - EMF" descr="Microsoft logo, gray text version">
            <a:extLst>
              <a:ext uri="{FF2B5EF4-FFF2-40B4-BE49-F238E27FC236}">
                <a16:creationId xmlns:a16="http://schemas.microsoft.com/office/drawing/2014/main" id="{26FDBBD4-5439-43FF-9C3C-06E51481568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46" name="Rectangle 45">
            <a:extLst>
              <a:ext uri="{FF2B5EF4-FFF2-40B4-BE49-F238E27FC236}">
                <a16:creationId xmlns:a16="http://schemas.microsoft.com/office/drawing/2014/main" id="{9E86009C-8F6D-4F4E-8039-1BBAB4349ACE}"/>
              </a:ext>
            </a:extLst>
          </p:cNvPr>
          <p:cNvSpPr/>
          <p:nvPr userDrawn="1"/>
        </p:nvSpPr>
        <p:spPr bwMode="gray">
          <a:xfrm>
            <a:off x="293044" y="1170431"/>
            <a:ext cx="11604624" cy="53938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64634A0D-CDC1-4B74-9B1D-BFC041ADFF89}"/>
              </a:ext>
            </a:extLst>
          </p:cNvPr>
          <p:cNvGrpSpPr/>
          <p:nvPr userDrawn="1"/>
        </p:nvGrpSpPr>
        <p:grpSpPr bwMode="ltGray">
          <a:xfrm>
            <a:off x="8710812" y="1771650"/>
            <a:ext cx="3481189" cy="4196081"/>
            <a:chOff x="8710812" y="1771650"/>
            <a:chExt cx="3481189" cy="4196081"/>
          </a:xfrm>
        </p:grpSpPr>
        <p:sp>
          <p:nvSpPr>
            <p:cNvPr id="56" name="Freeform 5">
              <a:extLst>
                <a:ext uri="{FF2B5EF4-FFF2-40B4-BE49-F238E27FC236}">
                  <a16:creationId xmlns:a16="http://schemas.microsoft.com/office/drawing/2014/main" id="{4DC76CC5-7A92-4507-B9AB-E1C52B408C78}"/>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713C1AC6-B4DC-4963-9EA8-B6B20DD580F4}"/>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
              <a:extLst>
                <a:ext uri="{FF2B5EF4-FFF2-40B4-BE49-F238E27FC236}">
                  <a16:creationId xmlns:a16="http://schemas.microsoft.com/office/drawing/2014/main" id="{F84FA6D7-56F7-44A5-952F-1D8D92BE75DC}"/>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
              <a:extLst>
                <a:ext uri="{FF2B5EF4-FFF2-40B4-BE49-F238E27FC236}">
                  <a16:creationId xmlns:a16="http://schemas.microsoft.com/office/drawing/2014/main" id="{DC6E7217-0264-4BC2-94C5-154B07A16467}"/>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a:extLst>
                <a:ext uri="{FF2B5EF4-FFF2-40B4-BE49-F238E27FC236}">
                  <a16:creationId xmlns:a16="http://schemas.microsoft.com/office/drawing/2014/main" id="{0107B848-7897-4AE3-96D8-7F063977D580}"/>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
              <a:extLst>
                <a:ext uri="{FF2B5EF4-FFF2-40B4-BE49-F238E27FC236}">
                  <a16:creationId xmlns:a16="http://schemas.microsoft.com/office/drawing/2014/main" id="{62E28D71-9D3A-4161-AEC5-AC22CDED1496}"/>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
              <a:extLst>
                <a:ext uri="{FF2B5EF4-FFF2-40B4-BE49-F238E27FC236}">
                  <a16:creationId xmlns:a16="http://schemas.microsoft.com/office/drawing/2014/main" id="{4EE38E3D-6F6F-48A0-B807-ED5EB1BB02B3}"/>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
              <a:extLst>
                <a:ext uri="{FF2B5EF4-FFF2-40B4-BE49-F238E27FC236}">
                  <a16:creationId xmlns:a16="http://schemas.microsoft.com/office/drawing/2014/main" id="{B6BDC1BC-1C74-4943-947E-002A476C34DE}"/>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7F4CE712-18EB-4B18-BEFD-25E76271D6B4}"/>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67" name="Freeform 14">
              <a:extLst>
                <a:ext uri="{FF2B5EF4-FFF2-40B4-BE49-F238E27FC236}">
                  <a16:creationId xmlns:a16="http://schemas.microsoft.com/office/drawing/2014/main" id="{1B97ABDE-E446-4A14-AE73-C28DA6F40A1E}"/>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68" name="Freeform 15">
              <a:extLst>
                <a:ext uri="{FF2B5EF4-FFF2-40B4-BE49-F238E27FC236}">
                  <a16:creationId xmlns:a16="http://schemas.microsoft.com/office/drawing/2014/main" id="{4E371BC5-B5DD-4560-9E82-A726980A18B0}"/>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E7ED0ABE-C1E9-481E-9E3A-028F704C9985}"/>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
              <a:extLst>
                <a:ext uri="{FF2B5EF4-FFF2-40B4-BE49-F238E27FC236}">
                  <a16:creationId xmlns:a16="http://schemas.microsoft.com/office/drawing/2014/main" id="{5D8E8713-A78A-4A1C-9DF6-CEDDE82189D3}"/>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
              <a:extLst>
                <a:ext uri="{FF2B5EF4-FFF2-40B4-BE49-F238E27FC236}">
                  <a16:creationId xmlns:a16="http://schemas.microsoft.com/office/drawing/2014/main" id="{4356CA3E-2ADD-4A4A-938B-21C0E6F73EBF}"/>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Shape 71">
              <a:extLst>
                <a:ext uri="{FF2B5EF4-FFF2-40B4-BE49-F238E27FC236}">
                  <a16:creationId xmlns:a16="http://schemas.microsoft.com/office/drawing/2014/main" id="{59FA4478-CD34-4951-980A-B0310D4783B5}"/>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BF3C3C93-31C7-4E34-B536-46E2E5BB20EE}"/>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74" name="Freeform 21">
              <a:extLst>
                <a:ext uri="{FF2B5EF4-FFF2-40B4-BE49-F238E27FC236}">
                  <a16:creationId xmlns:a16="http://schemas.microsoft.com/office/drawing/2014/main" id="{0823D6EC-7859-4E8F-B997-349444F522F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
              <a:extLst>
                <a:ext uri="{FF2B5EF4-FFF2-40B4-BE49-F238E27FC236}">
                  <a16:creationId xmlns:a16="http://schemas.microsoft.com/office/drawing/2014/main" id="{6CB27EA3-EC8E-4F6B-B629-083D47C701E0}"/>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3">
              <a:extLst>
                <a:ext uri="{FF2B5EF4-FFF2-40B4-BE49-F238E27FC236}">
                  <a16:creationId xmlns:a16="http://schemas.microsoft.com/office/drawing/2014/main" id="{6D0AFD7B-1ED2-4ED0-AD9D-DE457DC79354}"/>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4">
              <a:extLst>
                <a:ext uri="{FF2B5EF4-FFF2-40B4-BE49-F238E27FC236}">
                  <a16:creationId xmlns:a16="http://schemas.microsoft.com/office/drawing/2014/main" id="{90ACDD35-148D-4651-AE5F-D6910312A6F1}"/>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5">
              <a:extLst>
                <a:ext uri="{FF2B5EF4-FFF2-40B4-BE49-F238E27FC236}">
                  <a16:creationId xmlns:a16="http://schemas.microsoft.com/office/drawing/2014/main" id="{9AB5307B-9D80-439E-9AB9-DCE501AEDD3F}"/>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
              <a:extLst>
                <a:ext uri="{FF2B5EF4-FFF2-40B4-BE49-F238E27FC236}">
                  <a16:creationId xmlns:a16="http://schemas.microsoft.com/office/drawing/2014/main" id="{FE5C8C41-8064-491D-918F-5182AA10092D}"/>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675737AF-08D7-46E7-A6B2-D93E2B2758E0}"/>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81" name="Graphic 80">
            <a:extLst>
              <a:ext uri="{FF2B5EF4-FFF2-40B4-BE49-F238E27FC236}">
                <a16:creationId xmlns:a16="http://schemas.microsoft.com/office/drawing/2014/main" id="{A2115767-F785-4332-BA47-8DA7FD22C272}"/>
              </a:ext>
            </a:extLst>
          </p:cNvPr>
          <p:cNvPicPr>
            <a:picLocks noChangeAspect="1"/>
          </p:cNvPicPr>
          <p:nvPr userDrawn="1"/>
        </p:nvPicPr>
        <p:blipFill>
          <a:blip r:embed="rId5">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487401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a:prstGeom prst="rect">
            <a:avLst/>
          </a:prstGeo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146304"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35" name="Group 34">
            <a:extLst>
              <a:ext uri="{FF2B5EF4-FFF2-40B4-BE49-F238E27FC236}">
                <a16:creationId xmlns:a16="http://schemas.microsoft.com/office/drawing/2014/main" id="{83A65528-BEA6-4455-89DF-356D30F1C2A5}"/>
              </a:ext>
            </a:extLst>
          </p:cNvPr>
          <p:cNvGrpSpPr/>
          <p:nvPr userDrawn="1"/>
        </p:nvGrpSpPr>
        <p:grpSpPr bwMode="ltGray">
          <a:xfrm>
            <a:off x="8710812" y="2368232"/>
            <a:ext cx="3481189" cy="4196081"/>
            <a:chOff x="8710812" y="1771650"/>
            <a:chExt cx="3481189" cy="4196081"/>
          </a:xfrm>
        </p:grpSpPr>
        <p:sp>
          <p:nvSpPr>
            <p:cNvPr id="36" name="Freeform 5">
              <a:extLst>
                <a:ext uri="{FF2B5EF4-FFF2-40B4-BE49-F238E27FC236}">
                  <a16:creationId xmlns:a16="http://schemas.microsoft.com/office/drawing/2014/main" id="{B11C373F-A409-44E6-9C7C-EE4AF88C98C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2AA8092B-E8F2-4E17-A12B-B3C1EBF03616}"/>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A0C6E152-5A92-436C-8386-9978D15BEB79}"/>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74C3E44-6DE7-4382-A69C-C886BBA18E22}"/>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C4BEFC2F-6009-4430-B283-E24A1114566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6AB6A802-8716-4699-967F-7193E06B96BC}"/>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9A8CCA96-2AD8-4343-A8A1-BF2AEECE1A8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BF3EEB20-C459-4356-898E-B99931BA14A7}"/>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2D0EBF3F-921B-4D45-8016-0E5E4C159040}"/>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5" name="Freeform 14">
              <a:extLst>
                <a:ext uri="{FF2B5EF4-FFF2-40B4-BE49-F238E27FC236}">
                  <a16:creationId xmlns:a16="http://schemas.microsoft.com/office/drawing/2014/main" id="{546A93D8-C295-4C30-9892-0FF8440B115F}"/>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6" name="Freeform 15">
              <a:extLst>
                <a:ext uri="{FF2B5EF4-FFF2-40B4-BE49-F238E27FC236}">
                  <a16:creationId xmlns:a16="http://schemas.microsoft.com/office/drawing/2014/main" id="{26D2C748-4059-4C5B-8A04-C78D924762EE}"/>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CAE58463-4DFA-46A0-BEED-FDDBBEA8E10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8605461F-8950-4448-8BCA-692C1D151D89}"/>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4CB9790C-410E-4188-BF4B-3B61BA1A87BA}"/>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Shape 49">
              <a:extLst>
                <a:ext uri="{FF2B5EF4-FFF2-40B4-BE49-F238E27FC236}">
                  <a16:creationId xmlns:a16="http://schemas.microsoft.com/office/drawing/2014/main" id="{97D1BD09-94AB-4626-AD6C-7425822C145E}"/>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93D7ABCA-9E42-4EAA-B21B-31CE59A5E108}"/>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52" name="Freeform 21">
              <a:extLst>
                <a:ext uri="{FF2B5EF4-FFF2-40B4-BE49-F238E27FC236}">
                  <a16:creationId xmlns:a16="http://schemas.microsoft.com/office/drawing/2014/main" id="{F705A26E-E647-465A-8FE3-92252DAF2378}"/>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a:extLst>
                <a:ext uri="{FF2B5EF4-FFF2-40B4-BE49-F238E27FC236}">
                  <a16:creationId xmlns:a16="http://schemas.microsoft.com/office/drawing/2014/main" id="{0BF01532-DA86-4E85-83F5-990C4AFCA363}"/>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AFC3DE0-77F2-454D-83FB-3A614CD3A3B7}"/>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C7D9EB1C-F4E6-452F-839C-EA1646D5158B}"/>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F9D8ED01-5EED-44C6-B1E5-79602B3CF473}"/>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01AE8F6D-14EC-4231-88D6-1C72312F6911}"/>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0068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80596" y="1505833"/>
            <a:ext cx="3938914" cy="553998"/>
          </a:xfrm>
          <a:prstGeom prst="rect">
            <a:avLst/>
          </a:prstGeom>
        </p:spPr>
        <p:txBody>
          <a:bodyPr wrap="square"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7132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04255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1248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DDFD3761-4F1D-4624-A48B-A3A62F8BE0D4}"/>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449840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66670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236205017"/>
      </p:ext>
    </p:extLst>
  </p:cSld>
  <p:clrMapOvr>
    <a:masterClrMapping/>
  </p:clrMapOvr>
  <p:extLst>
    <p:ext uri="{DCECCB84-F9BA-43D5-87BE-67443E8EF086}">
      <p15:sldGuideLst xmlns:p15="http://schemas.microsoft.com/office/powerpoint/2012/main">
        <p15:guide id="1" orient="horz" pos="180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B822D851-718C-46ED-8D59-B7005EE12ED1}"/>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935560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076820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a:prstGeom prst="rect">
            <a:avLst/>
          </a:prstGeo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41373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E82DDE-D1C8-4FA3-B8B1-60FABDA817CE}"/>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47711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1404F95-BA58-4F8A-9757-FB13F3D704C0}"/>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7592516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lgn="l">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5491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4615553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a:prstGeom prst="rect">
            <a:avLst/>
          </a:prstGeo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7" name="Group 36">
            <a:extLst>
              <a:ext uri="{FF2B5EF4-FFF2-40B4-BE49-F238E27FC236}">
                <a16:creationId xmlns:a16="http://schemas.microsoft.com/office/drawing/2014/main" id="{16DD8738-4AF6-4799-9757-AA620DF6234A}"/>
              </a:ext>
            </a:extLst>
          </p:cNvPr>
          <p:cNvGrpSpPr/>
          <p:nvPr userDrawn="1"/>
        </p:nvGrpSpPr>
        <p:grpSpPr bwMode="ltGray">
          <a:xfrm>
            <a:off x="6256117" y="-21839"/>
            <a:ext cx="5932086" cy="6890047"/>
            <a:chOff x="6256117" y="-21839"/>
            <a:chExt cx="5932086" cy="6890047"/>
          </a:xfrm>
        </p:grpSpPr>
        <p:grpSp>
          <p:nvGrpSpPr>
            <p:cNvPr id="38" name="Group 37">
              <a:extLst>
                <a:ext uri="{FF2B5EF4-FFF2-40B4-BE49-F238E27FC236}">
                  <a16:creationId xmlns:a16="http://schemas.microsoft.com/office/drawing/2014/main" id="{89152A07-A20E-4C3A-98C5-F145798C3B82}"/>
                </a:ext>
              </a:extLst>
            </p:cNvPr>
            <p:cNvGrpSpPr/>
            <p:nvPr userDrawn="1"/>
          </p:nvGrpSpPr>
          <p:grpSpPr bwMode="ltGray">
            <a:xfrm>
              <a:off x="8507413" y="1457714"/>
              <a:ext cx="3680790" cy="5392441"/>
              <a:chOff x="8507413" y="1457714"/>
              <a:chExt cx="3680790" cy="5392441"/>
            </a:xfrm>
          </p:grpSpPr>
          <p:sp>
            <p:nvSpPr>
              <p:cNvPr id="47" name="Freeform: Shape 46">
                <a:extLst>
                  <a:ext uri="{FF2B5EF4-FFF2-40B4-BE49-F238E27FC236}">
                    <a16:creationId xmlns:a16="http://schemas.microsoft.com/office/drawing/2014/main" id="{3E335E85-9054-4B1A-BBD7-D8547B9DDD1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4969046C-B12A-40B5-B38B-AC10AE68B1E9}"/>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7C986313-F6D6-46D8-8362-E052B186BB6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49A96160-C72C-462C-BB5A-AD4A380E80C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7B0A59B-06ED-4CD7-8D8C-04123E2AB7A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400BC2F7-8717-46B7-8FF5-3D819E92D1D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F09E159-DF4C-46D9-8215-EB6C6D20A6F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2E93D7F-DDB6-453B-AFD3-D3712C8E904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7D5EDE3D-3C57-4A02-8B3B-64CCE47716D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2C5D5CBB-3E31-48CD-9F42-DDC7FE75EE32}"/>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CFED7E41-E78E-4F25-89E9-5FD84F291419}"/>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8" name="Freeform: Shape 57">
                <a:extLst>
                  <a:ext uri="{FF2B5EF4-FFF2-40B4-BE49-F238E27FC236}">
                    <a16:creationId xmlns:a16="http://schemas.microsoft.com/office/drawing/2014/main" id="{994B2576-1C0E-4446-9014-E4BE8E3D007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9" name="Freeform: Shape 58">
                <a:extLst>
                  <a:ext uri="{FF2B5EF4-FFF2-40B4-BE49-F238E27FC236}">
                    <a16:creationId xmlns:a16="http://schemas.microsoft.com/office/drawing/2014/main" id="{978779D1-893E-490B-A44B-5C4D234F3B7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1" name="Freeform: Shape 80">
                <a:extLst>
                  <a:ext uri="{FF2B5EF4-FFF2-40B4-BE49-F238E27FC236}">
                    <a16:creationId xmlns:a16="http://schemas.microsoft.com/office/drawing/2014/main" id="{1156F5B5-4590-4CEE-A1CB-6FA39D664D90}"/>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0DB35E58-0BF2-4A87-95C2-A1FA7A039230}"/>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A002564A-3F52-43A5-969C-9C5C99CBBF1F}"/>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4" name="Straight Connector 83">
                <a:extLst>
                  <a:ext uri="{FF2B5EF4-FFF2-40B4-BE49-F238E27FC236}">
                    <a16:creationId xmlns:a16="http://schemas.microsoft.com/office/drawing/2014/main" id="{12439588-6B1C-492A-A1D1-99465909942D}"/>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9" name="Group 38">
              <a:extLst>
                <a:ext uri="{FF2B5EF4-FFF2-40B4-BE49-F238E27FC236}">
                  <a16:creationId xmlns:a16="http://schemas.microsoft.com/office/drawing/2014/main" id="{91B5C8DC-312B-41B1-94BF-C7E132873327}"/>
                </a:ext>
              </a:extLst>
            </p:cNvPr>
            <p:cNvGrpSpPr/>
            <p:nvPr userDrawn="1"/>
          </p:nvGrpSpPr>
          <p:grpSpPr bwMode="ltGray">
            <a:xfrm>
              <a:off x="7545167" y="-21839"/>
              <a:ext cx="1192433" cy="1098538"/>
              <a:chOff x="7545167" y="-9139"/>
              <a:chExt cx="1192433" cy="1098538"/>
            </a:xfrm>
          </p:grpSpPr>
          <p:sp>
            <p:nvSpPr>
              <p:cNvPr id="44" name="Freeform: Shape 43">
                <a:extLst>
                  <a:ext uri="{FF2B5EF4-FFF2-40B4-BE49-F238E27FC236}">
                    <a16:creationId xmlns:a16="http://schemas.microsoft.com/office/drawing/2014/main" id="{AC220856-25AB-4080-9BC4-80AA5F0A1A63}"/>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5" name="Freeform: Shape 44">
                <a:extLst>
                  <a:ext uri="{FF2B5EF4-FFF2-40B4-BE49-F238E27FC236}">
                    <a16:creationId xmlns:a16="http://schemas.microsoft.com/office/drawing/2014/main" id="{C196DC62-783C-4796-B1B9-A8CB24AE87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6" name="Freeform: Shape 45">
                <a:extLst>
                  <a:ext uri="{FF2B5EF4-FFF2-40B4-BE49-F238E27FC236}">
                    <a16:creationId xmlns:a16="http://schemas.microsoft.com/office/drawing/2014/main" id="{AFFF3738-5CBB-43FD-BAF5-717C7707A8E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40" name="Group 39">
              <a:extLst>
                <a:ext uri="{FF2B5EF4-FFF2-40B4-BE49-F238E27FC236}">
                  <a16:creationId xmlns:a16="http://schemas.microsoft.com/office/drawing/2014/main" id="{8506971A-4DD4-4934-A372-1A37720EC39F}"/>
                </a:ext>
              </a:extLst>
            </p:cNvPr>
            <p:cNvGrpSpPr/>
            <p:nvPr userDrawn="1"/>
          </p:nvGrpSpPr>
          <p:grpSpPr bwMode="ltGray">
            <a:xfrm>
              <a:off x="6256117" y="5896894"/>
              <a:ext cx="1057910" cy="971314"/>
              <a:chOff x="6256117" y="5896894"/>
              <a:chExt cx="1057910" cy="971314"/>
            </a:xfrm>
          </p:grpSpPr>
          <p:sp>
            <p:nvSpPr>
              <p:cNvPr id="41" name="Freeform: Shape 40">
                <a:extLst>
                  <a:ext uri="{FF2B5EF4-FFF2-40B4-BE49-F238E27FC236}">
                    <a16:creationId xmlns:a16="http://schemas.microsoft.com/office/drawing/2014/main" id="{8B2961D5-CF8B-4B1B-8725-16AFA977653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A9A40CCE-8D68-4356-9409-2ADA1F6D0797}"/>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BBBBBA-1AB3-40A2-8D34-1E7917D8780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529850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547072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3" name="Group 2">
            <a:extLst>
              <a:ext uri="{FF2B5EF4-FFF2-40B4-BE49-F238E27FC236}">
                <a16:creationId xmlns:a16="http://schemas.microsoft.com/office/drawing/2014/main" id="{ADFD1D3D-FA62-4649-9C8A-CF8FF80AF864}"/>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4540C80B-ECD0-439F-AA29-86567657713A}"/>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E98C740D-4F91-48D9-8AC4-64A89D83EA3E}"/>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7EC2D0E8-DD1B-43CD-89CD-93F08CB5C9F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30871137-B511-4012-AECB-D4214E8A6EE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2AB04DB0-F801-450E-B636-BFC09FD7E83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E436597C-108A-4604-816D-BE2F1B7281B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83D0F6A2-B032-4F73-82DF-6A125E8C68DB}"/>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A0BBE5BA-3EF4-4ABA-8EB8-678189E685A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9A548ABD-5296-4B59-B518-FB7B3CF5D42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3E8831FD-6056-47F8-B784-9D45756676D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B25618AF-1FED-49F2-93E7-B0D1C0024DD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00389AA1-8118-4048-8F5D-55C53EEE409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FC440CC6-C14C-45CE-8958-1AF8389CE06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54F72E3B-8976-4800-B14A-393ECE49519C}"/>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A191FA79-943D-44A1-A7AD-7E11FE28349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BC90C3D5-487A-494D-93AC-45117DE8F2E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D26F13A4-DCB4-4E3B-89AD-78E182E52E2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26BEC65A-FA14-4921-9785-7B78918F7492}"/>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1583CAE1-7923-4019-9FF9-16E218133EF9}"/>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4CAA3CD0-C584-4371-9EB7-3F15A81F63C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85025A77-A2E0-427E-AAD1-1B455AFEE32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6DDBD64-264B-4057-9129-B1A8B06636A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92A00891-D3D4-4FA0-BE43-FA192A85694D}"/>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7828CDA-322B-45BC-8522-8185D4C1EAE6}"/>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04EB1C63-85A3-405C-8354-4109F1FEBB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2B0D815E-8868-430D-AE99-9658DB7A0FD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15504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71075203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 name="Group 2">
            <a:extLst>
              <a:ext uri="{FF2B5EF4-FFF2-40B4-BE49-F238E27FC236}">
                <a16:creationId xmlns:a16="http://schemas.microsoft.com/office/drawing/2014/main" id="{4410A29B-F798-472B-84C0-F21E74A7E20D}"/>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D290487B-A6E9-437D-BF6B-DECA101861E0}"/>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285E805E-4231-45DB-8A14-5399CB45391A}"/>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DFDE39E9-1219-4051-9802-96EAB781F00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459518C0-9601-4903-8E64-59C2A5A74416}"/>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F7FCD084-9382-4C64-BDBC-4DCF28B3CD8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3243FCA5-0F8A-427A-880F-9F40160F12E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EFF4C578-2440-4F26-A60F-5CA90CAA6D6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CEF7ADEA-8CEF-492D-9F92-190B55D2BED8}"/>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DB4B8DD8-A85E-44C1-9F54-53F39178CBCF}"/>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74ACCAE7-DDE4-434E-AF91-FAE821C7B9EE}"/>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E3FBD65C-1E45-47D6-95C6-95F373CBD00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C0D964A9-D9A9-4848-87BC-70181C9D4740}"/>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A43537D6-BB34-46C2-BF66-56A2A3E9914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DDF001CE-D6E9-4370-8946-0D20518AB760}"/>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0E66189-95C6-4AC2-AC38-5713DA261DB4}"/>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ED301EF-EA02-47F6-94C3-EA485129024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5DD55226-388E-4C7E-BEE9-D6B0BB46DB96}"/>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E6F7A054-AA4C-4B39-86E9-0F4173740713}"/>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27AEBCD3-EDEC-4B27-9067-0F3B05B9DB3F}"/>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C3A7B0A1-7844-4AD5-A50D-9977B2E8AD0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73CE46AB-5DB8-444B-8481-67AC68678015}"/>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F512D9B-5E7E-43FA-9697-E5B5332ACFB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E635C037-7D0B-4B10-9038-4977AE2EA9EB}"/>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01A346D-326A-4354-B739-05B02B738F7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1008E325-60B5-4A40-845B-F47C792F9F2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ED41878C-7B67-4009-9C0E-73AD4D76C22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22218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975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166494390"/>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a:prstGeom prst="rect">
            <a:avLst/>
          </a:prstGeo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862812568"/>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62009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5359401"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456381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76544121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762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2AF1B466-0564-43F9-8D6C-164B32A60AE3}"/>
              </a:ext>
            </a:extLst>
          </p:cNvPr>
          <p:cNvSpPr>
            <a:spLocks noGrp="1"/>
          </p:cNvSpPr>
          <p:nvPr>
            <p:ph type="title" hasCustomPrompt="1"/>
          </p:nvPr>
        </p:nvSpPr>
        <p:spPr>
          <a:xfrm>
            <a:off x="584200" y="457200"/>
            <a:ext cx="11018520" cy="553998"/>
          </a:xfrm>
          <a:prstGeom prst="rect">
            <a:avLst/>
          </a:prstGeom>
        </p:spPr>
        <p:txBody>
          <a:bodyPr/>
          <a:lstStyle>
            <a:lvl1pPr>
              <a:defRPr/>
            </a:lvl1pPr>
          </a:lstStyle>
          <a:p>
            <a:r>
              <a:rPr lang="en-US"/>
              <a:t>Software Code Slide</a:t>
            </a:r>
          </a:p>
        </p:txBody>
      </p:sp>
    </p:spTree>
    <p:extLst>
      <p:ext uri="{BB962C8B-B14F-4D97-AF65-F5344CB8AC3E}">
        <p14:creationId xmlns:p14="http://schemas.microsoft.com/office/powerpoint/2010/main" val="1355895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a:prstGeom prst="rect">
            <a:avLst/>
          </a:prstGeo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14338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86620134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3D917D-70CA-49CE-9A4B-614F3D3864AD}"/>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614816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10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8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grpSp>
        <p:nvGrpSpPr>
          <p:cNvPr id="8" name="Group 7">
            <a:extLst>
              <a:ext uri="{FF2B5EF4-FFF2-40B4-BE49-F238E27FC236}">
                <a16:creationId xmlns:a16="http://schemas.microsoft.com/office/drawing/2014/main" id="{DFF14F15-29DA-49D8-BC4E-3860504929CD}"/>
              </a:ext>
            </a:extLst>
          </p:cNvPr>
          <p:cNvGrpSpPr/>
          <p:nvPr/>
        </p:nvGrpSpPr>
        <p:grpSpPr>
          <a:xfrm>
            <a:off x="960254" y="1821523"/>
            <a:ext cx="5347566" cy="3093377"/>
            <a:chOff x="670952" y="1151068"/>
            <a:chExt cx="5783636" cy="3345628"/>
          </a:xfrm>
        </p:grpSpPr>
        <p:sp>
          <p:nvSpPr>
            <p:cNvPr id="14" name="Rectangle: Rounded Corners 13">
              <a:extLst>
                <a:ext uri="{FF2B5EF4-FFF2-40B4-BE49-F238E27FC236}">
                  <a16:creationId xmlns:a16="http://schemas.microsoft.com/office/drawing/2014/main" id="{33FFB8B9-2642-4EBF-A299-6BBDE0B64666}"/>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Rectangle 14">
              <a:extLst>
                <a:ext uri="{FF2B5EF4-FFF2-40B4-BE49-F238E27FC236}">
                  <a16:creationId xmlns:a16="http://schemas.microsoft.com/office/drawing/2014/main" id="{07255E1D-120F-4B1E-BE18-B2DA968053E0}"/>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 name="Picture Placeholder 3">
            <a:extLst>
              <a:ext uri="{FF2B5EF4-FFF2-40B4-BE49-F238E27FC236}">
                <a16:creationId xmlns:a16="http://schemas.microsoft.com/office/drawing/2014/main" id="{F779E66B-9D65-4C6B-926C-296F99F454E3}"/>
              </a:ext>
            </a:extLst>
          </p:cNvPr>
          <p:cNvSpPr>
            <a:spLocks noGrp="1"/>
          </p:cNvSpPr>
          <p:nvPr>
            <p:ph type="pic" sz="quarter" idx="10"/>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75660653"/>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336">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61204252"/>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3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659445" y="3210472"/>
            <a:ext cx="3599603" cy="725417"/>
          </a:xfrm>
          <a:prstGeom prst="rect">
            <a:avLst/>
          </a:prstGeom>
        </p:spPr>
        <p:txBody>
          <a:bodyPr/>
          <a:lstStyle>
            <a:lvl1pPr algn="l">
              <a:defRPr/>
            </a:lvl1pPr>
          </a:lstStyle>
          <a:p>
            <a:r>
              <a:rPr lang="en-US"/>
              <a:t>Click to edit Master title style</a:t>
            </a:r>
          </a:p>
        </p:txBody>
      </p:sp>
      <p:sp>
        <p:nvSpPr>
          <p:cNvPr id="6" name="Rectangle 5">
            <a:extLst>
              <a:ext uri="{FF2B5EF4-FFF2-40B4-BE49-F238E27FC236}">
                <a16:creationId xmlns:a16="http://schemas.microsoft.com/office/drawing/2014/main" id="{3AD46170-1303-4040-8C68-0B6DC1AC7A1B}"/>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7" name="TextBox 6">
            <a:extLst>
              <a:ext uri="{FF2B5EF4-FFF2-40B4-BE49-F238E27FC236}">
                <a16:creationId xmlns:a16="http://schemas.microsoft.com/office/drawing/2014/main" id="{E362E056-E126-4AF7-94AD-BDF3AD8D62A6}"/>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3969009487"/>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7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400534426"/>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6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909459900"/>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9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grpSp>
        <p:nvGrpSpPr>
          <p:cNvPr id="15" name="Group 14">
            <a:extLst>
              <a:ext uri="{FF2B5EF4-FFF2-40B4-BE49-F238E27FC236}">
                <a16:creationId xmlns:a16="http://schemas.microsoft.com/office/drawing/2014/main" id="{1AB169BD-1499-4A2D-B0F4-B86ABBBD5679}"/>
              </a:ext>
            </a:extLst>
          </p:cNvPr>
          <p:cNvGrpSpPr/>
          <p:nvPr/>
        </p:nvGrpSpPr>
        <p:grpSpPr>
          <a:xfrm>
            <a:off x="960254" y="1821523"/>
            <a:ext cx="5347566" cy="3093377"/>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4219995697"/>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1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28667" y="3210472"/>
            <a:ext cx="3469801" cy="630339"/>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440477101"/>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2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2252798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85106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Team Leader 1">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6798575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a:prstGeom prst="rect">
            <a:avLst/>
          </a:prstGeo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3">
            <a:extLst>
              <a:ext uri="{FF2B5EF4-FFF2-40B4-BE49-F238E27FC236}">
                <a16:creationId xmlns:a16="http://schemas.microsoft.com/office/drawing/2014/main" id="{7362C29E-2174-4870-98E5-5008ED6C11CF}"/>
              </a:ext>
            </a:extLst>
          </p:cNvPr>
          <p:cNvSpPr/>
          <p:nvPr/>
        </p:nvSpPr>
        <p:spPr bwMode="auto">
          <a:xfrm>
            <a:off x="5411244" y="647846"/>
            <a:ext cx="6196556" cy="57072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48069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8033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288D3-75C9-2640-9600-5984D7C0D9B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951720" y="333146"/>
            <a:ext cx="2042160" cy="428854"/>
          </a:xfrm>
          <a:prstGeom prst="rect">
            <a:avLst/>
          </a:prstGeom>
        </p:spPr>
      </p:pic>
    </p:spTree>
    <p:extLst>
      <p:ext uri="{BB962C8B-B14F-4D97-AF65-F5344CB8AC3E}">
        <p14:creationId xmlns:p14="http://schemas.microsoft.com/office/powerpoint/2010/main" val="3980448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67054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776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82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17304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7241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360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720047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7816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7014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6337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79344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304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435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8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979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5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69662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365887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2846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64759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600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7574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35266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4066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1890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0227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4091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4890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0434605"/>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09827270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29058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8085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38716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3671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9178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7188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8057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7191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December 14,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2443410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748640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340502319"/>
      </p:ext>
    </p:extLst>
  </p:cSld>
  <p:clrMapOvr>
    <a:masterClrMapping/>
  </p:clrMapOvr>
  <p:extLst>
    <p:ext uri="{DCECCB84-F9BA-43D5-87BE-67443E8EF086}">
      <p15:sldGuideLst xmlns:p15="http://schemas.microsoft.com/office/powerpoint/2012/main">
        <p15:guide id="1" orient="horz" pos="180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18492970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8198479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451343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65991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78924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835307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5529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884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5826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1585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630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912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3579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768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19377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09762023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309455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595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757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646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6823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57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37219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51311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99087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2953542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19F-FC66-4A4D-A2F0-899BAA52E9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234D2C-F89B-427E-ABF2-807E2346A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A9312C-1BE6-4ADE-B953-F72B31A59E90}"/>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983507E3-355E-45DC-A89A-046FE929E5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3D65A7-F9F5-44BE-8E0C-400C51040F03}"/>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250014250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66A3-27C3-4247-94FC-8B50AF12450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11463-DD9B-4AFF-B88C-536AC661F6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973AFC-F3FB-4F9C-9CDF-F4207F6B8E61}"/>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C7E3AF29-82B8-4C67-AFAB-8A09521EEEA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D00006-1846-412D-95AB-1F6683A7AE48}"/>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200844954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4F19-8C80-4D27-91C6-1D57C99016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3B25564-3FA7-40DF-8FDF-789447330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E8E5D-0E0D-417C-AAF1-5A532B43D0D2}"/>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3DC9DADA-76A6-4AB2-A33F-6F8907013E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4F910C-086E-46BA-94F8-91BEE57CF051}"/>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276329071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73BB-06D1-4542-9F75-FEFE6335D1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9EF9A07-8BAD-423A-AE21-538C2314AF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AEB6B1C-2D6C-44A5-9712-C3665E7686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A76F071-82F5-44EA-8A51-13E75C52EBC3}"/>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6" name="Footer Placeholder 5">
            <a:extLst>
              <a:ext uri="{FF2B5EF4-FFF2-40B4-BE49-F238E27FC236}">
                <a16:creationId xmlns:a16="http://schemas.microsoft.com/office/drawing/2014/main" id="{027888ED-FCDC-4158-BDAE-5E384A29E8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2833B7-6EEA-4521-981D-8012667C70D8}"/>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201916123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934AF-6ED0-4F88-BE96-1B284C8B874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45D6DE-4E3F-4C12-BE89-0CB6791B86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11B585-FBD7-4B75-A436-2418DF2706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0D86FA-FD4F-47C7-8386-268B5C1708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A30F5E-C3C7-4912-B045-60A8A6FA1C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A371913-501F-4CE6-BA0F-4D435E0A5FDD}"/>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8" name="Footer Placeholder 7">
            <a:extLst>
              <a:ext uri="{FF2B5EF4-FFF2-40B4-BE49-F238E27FC236}">
                <a16:creationId xmlns:a16="http://schemas.microsoft.com/office/drawing/2014/main" id="{B2D6E2BA-1F70-4BE3-AC98-B893FF09E0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6127D4E-3A19-4701-A3C2-49F4924C9F9A}"/>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185223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566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5352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BF54-DC8A-4078-8058-7A92705F988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09BAC72-A032-4B03-8105-4ED1459A56C9}"/>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4" name="Footer Placeholder 3">
            <a:extLst>
              <a:ext uri="{FF2B5EF4-FFF2-40B4-BE49-F238E27FC236}">
                <a16:creationId xmlns:a16="http://schemas.microsoft.com/office/drawing/2014/main" id="{BA29471B-413E-4D72-9149-4AF6E72EFEA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D88AB69-BCDB-40F7-A814-AC27B9965C05}"/>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131320856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27E629-7757-4F05-8709-B61C42EEA3BD}"/>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3" name="Footer Placeholder 2">
            <a:extLst>
              <a:ext uri="{FF2B5EF4-FFF2-40B4-BE49-F238E27FC236}">
                <a16:creationId xmlns:a16="http://schemas.microsoft.com/office/drawing/2014/main" id="{6ECB8122-6A9C-4527-8111-A678D4B946F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DA66FDD-A33A-499C-A843-C51D4A375898}"/>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1456886542"/>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C9DB-C41A-4188-BC17-4F3A315D7E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CF98880-52CA-44C8-89CD-A072C88750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6C519CE-124E-47AF-8EB0-27389C8C4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A4DEB6-FBD2-4D47-A1E1-559634462D43}"/>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6" name="Footer Placeholder 5">
            <a:extLst>
              <a:ext uri="{FF2B5EF4-FFF2-40B4-BE49-F238E27FC236}">
                <a16:creationId xmlns:a16="http://schemas.microsoft.com/office/drawing/2014/main" id="{66337604-B885-4F51-AC85-8C27C8530A6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732CEFB-090D-4A44-BE42-DCDB3F84ABBE}"/>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151652911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BF8F-7F51-40BD-AB98-F7EA931945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F36BF63-1953-49B7-8B14-9E59E7D9E2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784A4D2-DEE1-4620-80FD-5CEC97647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6E2B7C-9983-428C-ADFC-AB768E22A104}"/>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6" name="Footer Placeholder 5">
            <a:extLst>
              <a:ext uri="{FF2B5EF4-FFF2-40B4-BE49-F238E27FC236}">
                <a16:creationId xmlns:a16="http://schemas.microsoft.com/office/drawing/2014/main" id="{4BC6A5DB-FEBE-4A1C-8022-850F89E196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B83067-5E91-4538-AC39-B3DE2CA5B3C0}"/>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20974243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E2EC-F7EE-43FE-892B-4C08F8C4DD2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AFB0E7-C129-4BE9-93D7-563CA4F60B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AFE54B-DAC9-4AC6-A79B-DF36345CE8A6}"/>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F41D533E-7370-4790-8FC0-0120163CB2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D3647E-E05F-4C8F-83DC-13D2982AC85A}"/>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10464345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70AE0C-4B88-447C-ACD8-5973EB8A71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96B22D-283A-4B65-B87C-4EBAB2C90C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6639AB-B06C-4248-AA20-F20EB60E66BC}"/>
              </a:ext>
            </a:extLst>
          </p:cNvPr>
          <p:cNvSpPr>
            <a:spLocks noGrp="1"/>
          </p:cNvSpPr>
          <p:nvPr>
            <p:ph type="dt" sz="half" idx="10"/>
          </p:nvPr>
        </p:nvSpPr>
        <p:spPr/>
        <p:txBody>
          <a:body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1984BDA6-7285-4FDD-BD8B-8F75B37EA4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2E0DB3-508B-4385-AEA8-8CB17F6C6787}"/>
              </a:ext>
            </a:extLst>
          </p:cNvPr>
          <p:cNvSpPr>
            <a:spLocks noGrp="1"/>
          </p:cNvSpPr>
          <p:nvPr>
            <p:ph type="sldNum" sz="quarter" idx="12"/>
          </p:nvPr>
        </p:nvSpPr>
        <p:spPr/>
        <p:txBody>
          <a:bodyPr/>
          <a:lstStyle/>
          <a:p>
            <a:fld id="{B081CD3C-E61E-4F8A-839F-B05452E9F6CA}" type="slidenum">
              <a:rPr lang="en-GB" smtClean="0"/>
              <a:t>‹#›</a:t>
            </a:fld>
            <a:endParaRPr lang="en-GB"/>
          </a:p>
        </p:txBody>
      </p:sp>
    </p:spTree>
    <p:extLst>
      <p:ext uri="{BB962C8B-B14F-4D97-AF65-F5344CB8AC3E}">
        <p14:creationId xmlns:p14="http://schemas.microsoft.com/office/powerpoint/2010/main" val="24029131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344222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8167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7653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8753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513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0634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1125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32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805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691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5909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7038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22550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308757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3369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74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750483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301256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486844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26268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9544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79264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93427778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71752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1034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945797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5194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3246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53637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989769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819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802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64735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83956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08986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8"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Tree>
    <p:extLst>
      <p:ext uri="{BB962C8B-B14F-4D97-AF65-F5344CB8AC3E}">
        <p14:creationId xmlns:p14="http://schemas.microsoft.com/office/powerpoint/2010/main" val="2313653444"/>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8811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74310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9295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739205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itle - Square Photo">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9575021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951535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273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8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7923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76019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1A916B5-6D15-416E-B2C1-A3CBD85FA34B}"/>
              </a:ext>
            </a:extLst>
          </p:cNvPr>
          <p:cNvGrpSpPr/>
          <p:nvPr userDrawn="1"/>
        </p:nvGrpSpPr>
        <p:grpSpPr>
          <a:xfrm>
            <a:off x="1584751" y="0"/>
            <a:ext cx="10607250" cy="6874450"/>
            <a:chOff x="1143000" y="0"/>
            <a:chExt cx="10819947" cy="7011302"/>
          </a:xfrm>
        </p:grpSpPr>
        <p:pic>
          <p:nvPicPr>
            <p:cNvPr id="10" name="Picture 9">
              <a:extLst>
                <a:ext uri="{FF2B5EF4-FFF2-40B4-BE49-F238E27FC236}">
                  <a16:creationId xmlns:a16="http://schemas.microsoft.com/office/drawing/2014/main" id="{21880418-8F46-4D29-BD48-C90D283371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143000" y="0"/>
              <a:ext cx="10819947" cy="7011302"/>
            </a:xfrm>
            <a:prstGeom prst="rect">
              <a:avLst/>
            </a:prstGeom>
          </p:spPr>
        </p:pic>
        <p:sp>
          <p:nvSpPr>
            <p:cNvPr id="2" name="Rectangle 1">
              <a:extLst>
                <a:ext uri="{FF2B5EF4-FFF2-40B4-BE49-F238E27FC236}">
                  <a16:creationId xmlns:a16="http://schemas.microsoft.com/office/drawing/2014/main" id="{165A17D6-59AC-4366-A74A-112AFEDE22A8}"/>
                </a:ext>
              </a:extLst>
            </p:cNvPr>
            <p:cNvSpPr/>
            <p:nvPr userDrawn="1"/>
          </p:nvSpPr>
          <p:spPr bwMode="auto">
            <a:xfrm>
              <a:off x="1143000" y="0"/>
              <a:ext cx="8894763" cy="7011302"/>
            </a:xfrm>
            <a:prstGeom prst="rect">
              <a:avLst/>
            </a:prstGeom>
            <a:gradFill>
              <a:gsLst>
                <a:gs pos="0">
                  <a:schemeClr val="accent1">
                    <a:lumMod val="5000"/>
                    <a:lumOff val="95000"/>
                  </a:schemeClr>
                </a:gs>
                <a:gs pos="55000">
                  <a:schemeClr val="accent1">
                    <a:lumMod val="45000"/>
                    <a:lumOff val="55000"/>
                    <a:alpha val="45000"/>
                  </a:schemeClr>
                </a:gs>
                <a:gs pos="100000">
                  <a:schemeClr val="accent1">
                    <a:lumMod val="30000"/>
                    <a:lumOff val="7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83102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12E38D-C832-4311-B4A9-72CE18FC44F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19281" y="0"/>
            <a:ext cx="12311280"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520434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861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9962039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172888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97764029"/>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3265433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1715659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83300387"/>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89910357"/>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172727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115560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6209651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80161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50956875"/>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16010134"/>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873678400"/>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28704442"/>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28803713"/>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456785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921159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19487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5112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53998"/>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35B6235-6EAF-432E-9D82-AEBAC41B866B}" type="datetime1">
              <a:rPr lang="en-US" smtClean="0"/>
              <a:t>12/14/2019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200226-B173-4854-8B26-FEDFE744B983}" type="slidenum">
              <a:rPr lang="en-US" smtClean="0"/>
              <a:t>‹#›</a:t>
            </a:fld>
            <a:endParaRPr lang="en-US" dirty="0"/>
          </a:p>
        </p:txBody>
      </p:sp>
    </p:spTree>
    <p:extLst>
      <p:ext uri="{BB962C8B-B14F-4D97-AF65-F5344CB8AC3E}">
        <p14:creationId xmlns:p14="http://schemas.microsoft.com/office/powerpoint/2010/main" val="2665966861"/>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88787528"/>
      </p:ext>
    </p:extLst>
  </p:cSld>
  <p:clrMapOvr>
    <a:masterClrMapping/>
  </p:clrMapOvr>
  <p:transition>
    <p:fade/>
  </p:transition>
  <p:hf sldNum="0" hdr="0" ftr="0" dt="0"/>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Tree>
    <p:extLst>
      <p:ext uri="{BB962C8B-B14F-4D97-AF65-F5344CB8AC3E}">
        <p14:creationId xmlns:p14="http://schemas.microsoft.com/office/powerpoint/2010/main" val="2485200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66002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31038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21014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441627381"/>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8791223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8891687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23801686"/>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14546310"/>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250940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799918"/>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16525587"/>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5610191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72299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23587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59518596"/>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0808952"/>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45145208"/>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28687278"/>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459602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12904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26966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85668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3930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93806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0650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1272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01237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2380052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57262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0154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60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97768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80946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5861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65420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8012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351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7638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4687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618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221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73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12/14/2019</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17493748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p:spPr>
        <p:txBody>
          <a:bodyPr/>
          <a:lstStyle>
            <a:lvl1pPr algn="l">
              <a:defRPr/>
            </a:lvl1pPr>
          </a:lstStyle>
          <a:p>
            <a:r>
              <a:rPr lang="en-US"/>
              <a:t>Click to edit Master</a:t>
            </a:r>
          </a:p>
        </p:txBody>
      </p:sp>
    </p:spTree>
    <p:extLst>
      <p:ext uri="{BB962C8B-B14F-4D97-AF65-F5344CB8AC3E}">
        <p14:creationId xmlns:p14="http://schemas.microsoft.com/office/powerpoint/2010/main" val="2433804100"/>
      </p:ext>
    </p:extLst>
  </p:cSld>
  <p:clrMapOvr>
    <a:masterClrMapping/>
  </p:clrMapOvr>
  <p:extLst>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9179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2071310908"/>
      </p:ext>
    </p:extLst>
  </p:cSld>
  <p:clrMapOvr>
    <a:masterClrMapping/>
  </p:clrMapOvr>
  <p:extLst>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8128001" y="3899595"/>
            <a:ext cx="3224211"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a:p>
            <a:pPr lvl="2"/>
            <a:r>
              <a:rPr lang="en-US"/>
              <a:t>Third level</a:t>
            </a:r>
          </a:p>
          <a:p>
            <a:pPr lvl="3"/>
            <a:r>
              <a:rPr lang="en-US"/>
              <a:t>Fourth level</a:t>
            </a:r>
          </a:p>
          <a:p>
            <a:pPr lvl="4"/>
            <a:r>
              <a:rPr lang="en-US"/>
              <a:t>Fifth level</a:t>
            </a:r>
          </a:p>
        </p:txBody>
      </p:sp>
      <p:sp>
        <p:nvSpPr>
          <p:cNvPr id="9" name="Title 3">
            <a:extLst>
              <a:ext uri="{FF2B5EF4-FFF2-40B4-BE49-F238E27FC236}">
                <a16:creationId xmlns:a16="http://schemas.microsoft.com/office/drawing/2014/main" id="{A9DE3440-CBFB-4BDA-BD06-9B535C17A6F3}"/>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14329854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67341363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0868" y="585788"/>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320774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Only">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A721870-A346-4D53-AA30-853C2E9CEE09}"/>
              </a:ext>
            </a:extLst>
          </p:cNvPr>
          <p:cNvSpPr>
            <a:spLocks noGrp="1"/>
          </p:cNvSpPr>
          <p:nvPr>
            <p:ph type="body" sz="quarter" idx="10"/>
          </p:nvPr>
        </p:nvSpPr>
        <p:spPr>
          <a:xfrm>
            <a:off x="584200" y="3429000"/>
            <a:ext cx="4700494" cy="2208736"/>
          </a:xfrm>
        </p:spPr>
        <p:txBody>
          <a:bodyPr/>
          <a:lstStyle>
            <a:lvl1pPr marL="0" indent="0" defTabSz="114300">
              <a:buNone/>
              <a:defRPr/>
            </a:lvl1pPr>
            <a:lvl2pPr marL="0" indent="0" defTabSz="114300">
              <a:buNone/>
              <a:defRPr/>
            </a:lvl2pPr>
            <a:lvl3pPr marL="0" indent="0" defTabSz="114300">
              <a:buNone/>
              <a:defRPr/>
            </a:lvl3pPr>
            <a:lvl4pPr marL="0" indent="0" defTabSz="114300">
              <a:buNone/>
              <a:defRPr/>
            </a:lvl4pPr>
            <a:lvl5pPr marL="0" indent="0" defTabSz="11430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199" y="2064389"/>
            <a:ext cx="4700495"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439436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6177655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Image Break 2">
    <p:spTree>
      <p:nvGrpSpPr>
        <p:cNvPr id="1" name=""/>
        <p:cNvGrpSpPr/>
        <p:nvPr/>
      </p:nvGrpSpPr>
      <p:grpSpPr>
        <a:xfrm>
          <a:off x="0" y="0"/>
          <a:ext cx="0" cy="0"/>
          <a:chOff x="0" y="0"/>
          <a:chExt cx="0" cy="0"/>
        </a:xfrm>
      </p:grpSpPr>
      <p:sp>
        <p:nvSpPr>
          <p:cNvPr id="6" name="Picture Placeholder 6"/>
          <p:cNvSpPr>
            <a:spLocks noGrp="1"/>
          </p:cNvSpPr>
          <p:nvPr>
            <p:ph type="pic" sz="quarter" idx="17" hasCustomPrompt="1"/>
          </p:nvPr>
        </p:nvSpPr>
        <p:spPr>
          <a:xfrm>
            <a:off x="0" y="0"/>
            <a:ext cx="9095012" cy="6858000"/>
          </a:xfrm>
          <a:solidFill>
            <a:schemeClr val="accent1"/>
          </a:solidFill>
          <a:ln>
            <a:noFill/>
          </a:ln>
        </p:spPr>
        <p:txBody>
          <a:bodyPr lIns="180000" tIns="180000" rIns="180000" bIns="180000">
            <a:normAutofit/>
          </a:bodyPr>
          <a:lstStyle>
            <a:lvl1pPr algn="l">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
        <p:nvSpPr>
          <p:cNvPr id="17" name="Picture Placeholder 6"/>
          <p:cNvSpPr>
            <a:spLocks noGrp="1"/>
          </p:cNvSpPr>
          <p:nvPr>
            <p:ph type="pic" sz="quarter" idx="18" hasCustomPrompt="1"/>
          </p:nvPr>
        </p:nvSpPr>
        <p:spPr>
          <a:xfrm>
            <a:off x="9095015" y="0"/>
            <a:ext cx="3096988" cy="6858000"/>
          </a:xfrm>
          <a:solidFill>
            <a:schemeClr val="accent1"/>
          </a:solidFill>
          <a:ln>
            <a:noFill/>
          </a:ln>
        </p:spPr>
        <p:txBody>
          <a:bodyPr lIns="1260000" tIns="90000" rIns="180000" bIns="360000">
            <a:normAutofit/>
          </a:bodyPr>
          <a:lstStyle>
            <a:lvl1pPr algn="ctr">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Tree>
    <p:extLst>
      <p:ext uri="{BB962C8B-B14F-4D97-AF65-F5344CB8AC3E}">
        <p14:creationId xmlns:p14="http://schemas.microsoft.com/office/powerpoint/2010/main" val="22603174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3029750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9629278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216722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41458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4004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2034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MS logo gray - EMF" descr="Microsoft logo, gray text version">
            <a:extLst>
              <a:ext uri="{FF2B5EF4-FFF2-40B4-BE49-F238E27FC236}">
                <a16:creationId xmlns:a16="http://schemas.microsoft.com/office/drawing/2014/main" id="{26FDBBD4-5439-43FF-9C3C-06E51481568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46" name="Rectangle 45">
            <a:extLst>
              <a:ext uri="{FF2B5EF4-FFF2-40B4-BE49-F238E27FC236}">
                <a16:creationId xmlns:a16="http://schemas.microsoft.com/office/drawing/2014/main" id="{9E86009C-8F6D-4F4E-8039-1BBAB4349ACE}"/>
              </a:ext>
            </a:extLst>
          </p:cNvPr>
          <p:cNvSpPr/>
          <p:nvPr userDrawn="1"/>
        </p:nvSpPr>
        <p:spPr bwMode="gray">
          <a:xfrm>
            <a:off x="293044" y="1170431"/>
            <a:ext cx="11604624" cy="53938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64634A0D-CDC1-4B74-9B1D-BFC041ADFF89}"/>
              </a:ext>
            </a:extLst>
          </p:cNvPr>
          <p:cNvGrpSpPr/>
          <p:nvPr userDrawn="1"/>
        </p:nvGrpSpPr>
        <p:grpSpPr bwMode="ltGray">
          <a:xfrm>
            <a:off x="8710812" y="1771650"/>
            <a:ext cx="3481189" cy="4196081"/>
            <a:chOff x="8710812" y="1771650"/>
            <a:chExt cx="3481189" cy="4196081"/>
          </a:xfrm>
        </p:grpSpPr>
        <p:sp>
          <p:nvSpPr>
            <p:cNvPr id="56" name="Freeform 5">
              <a:extLst>
                <a:ext uri="{FF2B5EF4-FFF2-40B4-BE49-F238E27FC236}">
                  <a16:creationId xmlns:a16="http://schemas.microsoft.com/office/drawing/2014/main" id="{4DC76CC5-7A92-4507-B9AB-E1C52B408C78}"/>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713C1AC6-B4DC-4963-9EA8-B6B20DD580F4}"/>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
              <a:extLst>
                <a:ext uri="{FF2B5EF4-FFF2-40B4-BE49-F238E27FC236}">
                  <a16:creationId xmlns:a16="http://schemas.microsoft.com/office/drawing/2014/main" id="{F84FA6D7-56F7-44A5-952F-1D8D92BE75DC}"/>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
              <a:extLst>
                <a:ext uri="{FF2B5EF4-FFF2-40B4-BE49-F238E27FC236}">
                  <a16:creationId xmlns:a16="http://schemas.microsoft.com/office/drawing/2014/main" id="{DC6E7217-0264-4BC2-94C5-154B07A16467}"/>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a:extLst>
                <a:ext uri="{FF2B5EF4-FFF2-40B4-BE49-F238E27FC236}">
                  <a16:creationId xmlns:a16="http://schemas.microsoft.com/office/drawing/2014/main" id="{0107B848-7897-4AE3-96D8-7F063977D580}"/>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
              <a:extLst>
                <a:ext uri="{FF2B5EF4-FFF2-40B4-BE49-F238E27FC236}">
                  <a16:creationId xmlns:a16="http://schemas.microsoft.com/office/drawing/2014/main" id="{62E28D71-9D3A-4161-AEC5-AC22CDED1496}"/>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
              <a:extLst>
                <a:ext uri="{FF2B5EF4-FFF2-40B4-BE49-F238E27FC236}">
                  <a16:creationId xmlns:a16="http://schemas.microsoft.com/office/drawing/2014/main" id="{4EE38E3D-6F6F-48A0-B807-ED5EB1BB02B3}"/>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
              <a:extLst>
                <a:ext uri="{FF2B5EF4-FFF2-40B4-BE49-F238E27FC236}">
                  <a16:creationId xmlns:a16="http://schemas.microsoft.com/office/drawing/2014/main" id="{B6BDC1BC-1C74-4943-947E-002A476C34DE}"/>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7F4CE712-18EB-4B18-BEFD-25E76271D6B4}"/>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67" name="Freeform 14">
              <a:extLst>
                <a:ext uri="{FF2B5EF4-FFF2-40B4-BE49-F238E27FC236}">
                  <a16:creationId xmlns:a16="http://schemas.microsoft.com/office/drawing/2014/main" id="{1B97ABDE-E446-4A14-AE73-C28DA6F40A1E}"/>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68" name="Freeform 15">
              <a:extLst>
                <a:ext uri="{FF2B5EF4-FFF2-40B4-BE49-F238E27FC236}">
                  <a16:creationId xmlns:a16="http://schemas.microsoft.com/office/drawing/2014/main" id="{4E371BC5-B5DD-4560-9E82-A726980A18B0}"/>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E7ED0ABE-C1E9-481E-9E3A-028F704C9985}"/>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
              <a:extLst>
                <a:ext uri="{FF2B5EF4-FFF2-40B4-BE49-F238E27FC236}">
                  <a16:creationId xmlns:a16="http://schemas.microsoft.com/office/drawing/2014/main" id="{5D8E8713-A78A-4A1C-9DF6-CEDDE82189D3}"/>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
              <a:extLst>
                <a:ext uri="{FF2B5EF4-FFF2-40B4-BE49-F238E27FC236}">
                  <a16:creationId xmlns:a16="http://schemas.microsoft.com/office/drawing/2014/main" id="{4356CA3E-2ADD-4A4A-938B-21C0E6F73EBF}"/>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Shape 71">
              <a:extLst>
                <a:ext uri="{FF2B5EF4-FFF2-40B4-BE49-F238E27FC236}">
                  <a16:creationId xmlns:a16="http://schemas.microsoft.com/office/drawing/2014/main" id="{59FA4478-CD34-4951-980A-B0310D4783B5}"/>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BF3C3C93-31C7-4E34-B536-46E2E5BB20EE}"/>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74" name="Freeform 21">
              <a:extLst>
                <a:ext uri="{FF2B5EF4-FFF2-40B4-BE49-F238E27FC236}">
                  <a16:creationId xmlns:a16="http://schemas.microsoft.com/office/drawing/2014/main" id="{0823D6EC-7859-4E8F-B997-349444F522F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
              <a:extLst>
                <a:ext uri="{FF2B5EF4-FFF2-40B4-BE49-F238E27FC236}">
                  <a16:creationId xmlns:a16="http://schemas.microsoft.com/office/drawing/2014/main" id="{6CB27EA3-EC8E-4F6B-B629-083D47C701E0}"/>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3">
              <a:extLst>
                <a:ext uri="{FF2B5EF4-FFF2-40B4-BE49-F238E27FC236}">
                  <a16:creationId xmlns:a16="http://schemas.microsoft.com/office/drawing/2014/main" id="{6D0AFD7B-1ED2-4ED0-AD9D-DE457DC79354}"/>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4">
              <a:extLst>
                <a:ext uri="{FF2B5EF4-FFF2-40B4-BE49-F238E27FC236}">
                  <a16:creationId xmlns:a16="http://schemas.microsoft.com/office/drawing/2014/main" id="{90ACDD35-148D-4651-AE5F-D6910312A6F1}"/>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5">
              <a:extLst>
                <a:ext uri="{FF2B5EF4-FFF2-40B4-BE49-F238E27FC236}">
                  <a16:creationId xmlns:a16="http://schemas.microsoft.com/office/drawing/2014/main" id="{9AB5307B-9D80-439E-9AB9-DCE501AEDD3F}"/>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
              <a:extLst>
                <a:ext uri="{FF2B5EF4-FFF2-40B4-BE49-F238E27FC236}">
                  <a16:creationId xmlns:a16="http://schemas.microsoft.com/office/drawing/2014/main" id="{FE5C8C41-8064-491D-918F-5182AA10092D}"/>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675737AF-08D7-46E7-A6B2-D93E2B2758E0}"/>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81" name="Graphic 80">
            <a:extLst>
              <a:ext uri="{FF2B5EF4-FFF2-40B4-BE49-F238E27FC236}">
                <a16:creationId xmlns:a16="http://schemas.microsoft.com/office/drawing/2014/main" id="{A2115767-F785-4332-BA47-8DA7FD22C272}"/>
              </a:ext>
            </a:extLst>
          </p:cNvPr>
          <p:cNvPicPr>
            <a:picLocks noChangeAspect="1"/>
          </p:cNvPicPr>
          <p:nvPr userDrawn="1"/>
        </p:nvPicPr>
        <p:blipFill>
          <a:blip r:embed="rId5">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478763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a:prstGeom prst="rect">
            <a:avLst/>
          </a:prstGeo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146304"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35" name="Group 34">
            <a:extLst>
              <a:ext uri="{FF2B5EF4-FFF2-40B4-BE49-F238E27FC236}">
                <a16:creationId xmlns:a16="http://schemas.microsoft.com/office/drawing/2014/main" id="{83A65528-BEA6-4455-89DF-356D30F1C2A5}"/>
              </a:ext>
            </a:extLst>
          </p:cNvPr>
          <p:cNvGrpSpPr/>
          <p:nvPr userDrawn="1"/>
        </p:nvGrpSpPr>
        <p:grpSpPr bwMode="ltGray">
          <a:xfrm>
            <a:off x="8710812" y="2368232"/>
            <a:ext cx="3481189" cy="4196081"/>
            <a:chOff x="8710812" y="1771650"/>
            <a:chExt cx="3481189" cy="4196081"/>
          </a:xfrm>
        </p:grpSpPr>
        <p:sp>
          <p:nvSpPr>
            <p:cNvPr id="36" name="Freeform 5">
              <a:extLst>
                <a:ext uri="{FF2B5EF4-FFF2-40B4-BE49-F238E27FC236}">
                  <a16:creationId xmlns:a16="http://schemas.microsoft.com/office/drawing/2014/main" id="{B11C373F-A409-44E6-9C7C-EE4AF88C98C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2AA8092B-E8F2-4E17-A12B-B3C1EBF03616}"/>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A0C6E152-5A92-436C-8386-9978D15BEB79}"/>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74C3E44-6DE7-4382-A69C-C886BBA18E22}"/>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C4BEFC2F-6009-4430-B283-E24A1114566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6AB6A802-8716-4699-967F-7193E06B96BC}"/>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9A8CCA96-2AD8-4343-A8A1-BF2AEECE1A8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BF3EEB20-C459-4356-898E-B99931BA14A7}"/>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2D0EBF3F-921B-4D45-8016-0E5E4C159040}"/>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5" name="Freeform 14">
              <a:extLst>
                <a:ext uri="{FF2B5EF4-FFF2-40B4-BE49-F238E27FC236}">
                  <a16:creationId xmlns:a16="http://schemas.microsoft.com/office/drawing/2014/main" id="{546A93D8-C295-4C30-9892-0FF8440B115F}"/>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6" name="Freeform 15">
              <a:extLst>
                <a:ext uri="{FF2B5EF4-FFF2-40B4-BE49-F238E27FC236}">
                  <a16:creationId xmlns:a16="http://schemas.microsoft.com/office/drawing/2014/main" id="{26D2C748-4059-4C5B-8A04-C78D924762EE}"/>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CAE58463-4DFA-46A0-BEED-FDDBBEA8E10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8605461F-8950-4448-8BCA-692C1D151D89}"/>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4CB9790C-410E-4188-BF4B-3B61BA1A87BA}"/>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Shape 49">
              <a:extLst>
                <a:ext uri="{FF2B5EF4-FFF2-40B4-BE49-F238E27FC236}">
                  <a16:creationId xmlns:a16="http://schemas.microsoft.com/office/drawing/2014/main" id="{97D1BD09-94AB-4626-AD6C-7425822C145E}"/>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93D7ABCA-9E42-4EAA-B21B-31CE59A5E108}"/>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52" name="Freeform 21">
              <a:extLst>
                <a:ext uri="{FF2B5EF4-FFF2-40B4-BE49-F238E27FC236}">
                  <a16:creationId xmlns:a16="http://schemas.microsoft.com/office/drawing/2014/main" id="{F705A26E-E647-465A-8FE3-92252DAF2378}"/>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a:extLst>
                <a:ext uri="{FF2B5EF4-FFF2-40B4-BE49-F238E27FC236}">
                  <a16:creationId xmlns:a16="http://schemas.microsoft.com/office/drawing/2014/main" id="{0BF01532-DA86-4E85-83F5-990C4AFCA363}"/>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AFC3DE0-77F2-454D-83FB-3A614CD3A3B7}"/>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C7D9EB1C-F4E6-452F-839C-EA1646D5158B}"/>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F9D8ED01-5EED-44C6-B1E5-79602B3CF473}"/>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01AE8F6D-14EC-4231-88D6-1C72312F6911}"/>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054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80596" y="1505833"/>
            <a:ext cx="3938914" cy="553998"/>
          </a:xfrm>
          <a:prstGeom prst="rect">
            <a:avLst/>
          </a:prstGeom>
        </p:spPr>
        <p:txBody>
          <a:bodyPr wrap="square"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7475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537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9410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DDFD3761-4F1D-4624-A48B-A3A62F8BE0D4}"/>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50159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B822D851-718C-46ED-8D59-B7005EE12ED1}"/>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851313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177464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791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a:prstGeom prst="rect">
            <a:avLst/>
          </a:prstGeo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76544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with gri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E82DDE-D1C8-4FA3-B8B1-60FABDA817CE}"/>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897417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1404F95-BA58-4F8A-9757-FB13F3D704C0}"/>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88576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lgn="l">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9080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 Square Photo">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409149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quare Photo body text">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a:prstGeom prst="rect">
            <a:avLst/>
          </a:prstGeo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7" name="Group 36">
            <a:extLst>
              <a:ext uri="{FF2B5EF4-FFF2-40B4-BE49-F238E27FC236}">
                <a16:creationId xmlns:a16="http://schemas.microsoft.com/office/drawing/2014/main" id="{16DD8738-4AF6-4799-9757-AA620DF6234A}"/>
              </a:ext>
            </a:extLst>
          </p:cNvPr>
          <p:cNvGrpSpPr/>
          <p:nvPr userDrawn="1"/>
        </p:nvGrpSpPr>
        <p:grpSpPr bwMode="ltGray">
          <a:xfrm>
            <a:off x="6256117" y="-21839"/>
            <a:ext cx="5932086" cy="6890047"/>
            <a:chOff x="6256117" y="-21839"/>
            <a:chExt cx="5932086" cy="6890047"/>
          </a:xfrm>
        </p:grpSpPr>
        <p:grpSp>
          <p:nvGrpSpPr>
            <p:cNvPr id="38" name="Group 37">
              <a:extLst>
                <a:ext uri="{FF2B5EF4-FFF2-40B4-BE49-F238E27FC236}">
                  <a16:creationId xmlns:a16="http://schemas.microsoft.com/office/drawing/2014/main" id="{89152A07-A20E-4C3A-98C5-F145798C3B82}"/>
                </a:ext>
              </a:extLst>
            </p:cNvPr>
            <p:cNvGrpSpPr/>
            <p:nvPr userDrawn="1"/>
          </p:nvGrpSpPr>
          <p:grpSpPr bwMode="ltGray">
            <a:xfrm>
              <a:off x="8507413" y="1457714"/>
              <a:ext cx="3680790" cy="5392441"/>
              <a:chOff x="8507413" y="1457714"/>
              <a:chExt cx="3680790" cy="5392441"/>
            </a:xfrm>
          </p:grpSpPr>
          <p:sp>
            <p:nvSpPr>
              <p:cNvPr id="47" name="Freeform: Shape 46">
                <a:extLst>
                  <a:ext uri="{FF2B5EF4-FFF2-40B4-BE49-F238E27FC236}">
                    <a16:creationId xmlns:a16="http://schemas.microsoft.com/office/drawing/2014/main" id="{3E335E85-9054-4B1A-BBD7-D8547B9DDD1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4969046C-B12A-40B5-B38B-AC10AE68B1E9}"/>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7C986313-F6D6-46D8-8362-E052B186BB6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49A96160-C72C-462C-BB5A-AD4A380E80C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7B0A59B-06ED-4CD7-8D8C-04123E2AB7A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400BC2F7-8717-46B7-8FF5-3D819E92D1D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F09E159-DF4C-46D9-8215-EB6C6D20A6F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2E93D7F-DDB6-453B-AFD3-D3712C8E904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7D5EDE3D-3C57-4A02-8B3B-64CCE47716D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2C5D5CBB-3E31-48CD-9F42-DDC7FE75EE32}"/>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CFED7E41-E78E-4F25-89E9-5FD84F291419}"/>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8" name="Freeform: Shape 57">
                <a:extLst>
                  <a:ext uri="{FF2B5EF4-FFF2-40B4-BE49-F238E27FC236}">
                    <a16:creationId xmlns:a16="http://schemas.microsoft.com/office/drawing/2014/main" id="{994B2576-1C0E-4446-9014-E4BE8E3D007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9" name="Freeform: Shape 58">
                <a:extLst>
                  <a:ext uri="{FF2B5EF4-FFF2-40B4-BE49-F238E27FC236}">
                    <a16:creationId xmlns:a16="http://schemas.microsoft.com/office/drawing/2014/main" id="{978779D1-893E-490B-A44B-5C4D234F3B7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1" name="Freeform: Shape 80">
                <a:extLst>
                  <a:ext uri="{FF2B5EF4-FFF2-40B4-BE49-F238E27FC236}">
                    <a16:creationId xmlns:a16="http://schemas.microsoft.com/office/drawing/2014/main" id="{1156F5B5-4590-4CEE-A1CB-6FA39D664D90}"/>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0DB35E58-0BF2-4A87-95C2-A1FA7A039230}"/>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A002564A-3F52-43A5-969C-9C5C99CBBF1F}"/>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4" name="Straight Connector 83">
                <a:extLst>
                  <a:ext uri="{FF2B5EF4-FFF2-40B4-BE49-F238E27FC236}">
                    <a16:creationId xmlns:a16="http://schemas.microsoft.com/office/drawing/2014/main" id="{12439588-6B1C-492A-A1D1-99465909942D}"/>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9" name="Group 38">
              <a:extLst>
                <a:ext uri="{FF2B5EF4-FFF2-40B4-BE49-F238E27FC236}">
                  <a16:creationId xmlns:a16="http://schemas.microsoft.com/office/drawing/2014/main" id="{91B5C8DC-312B-41B1-94BF-C7E132873327}"/>
                </a:ext>
              </a:extLst>
            </p:cNvPr>
            <p:cNvGrpSpPr/>
            <p:nvPr userDrawn="1"/>
          </p:nvGrpSpPr>
          <p:grpSpPr bwMode="ltGray">
            <a:xfrm>
              <a:off x="7545167" y="-21839"/>
              <a:ext cx="1192433" cy="1098538"/>
              <a:chOff x="7545167" y="-9139"/>
              <a:chExt cx="1192433" cy="1098538"/>
            </a:xfrm>
          </p:grpSpPr>
          <p:sp>
            <p:nvSpPr>
              <p:cNvPr id="44" name="Freeform: Shape 43">
                <a:extLst>
                  <a:ext uri="{FF2B5EF4-FFF2-40B4-BE49-F238E27FC236}">
                    <a16:creationId xmlns:a16="http://schemas.microsoft.com/office/drawing/2014/main" id="{AC220856-25AB-4080-9BC4-80AA5F0A1A63}"/>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5" name="Freeform: Shape 44">
                <a:extLst>
                  <a:ext uri="{FF2B5EF4-FFF2-40B4-BE49-F238E27FC236}">
                    <a16:creationId xmlns:a16="http://schemas.microsoft.com/office/drawing/2014/main" id="{C196DC62-783C-4796-B1B9-A8CB24AE87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6" name="Freeform: Shape 45">
                <a:extLst>
                  <a:ext uri="{FF2B5EF4-FFF2-40B4-BE49-F238E27FC236}">
                    <a16:creationId xmlns:a16="http://schemas.microsoft.com/office/drawing/2014/main" id="{AFFF3738-5CBB-43FD-BAF5-717C7707A8E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40" name="Group 39">
              <a:extLst>
                <a:ext uri="{FF2B5EF4-FFF2-40B4-BE49-F238E27FC236}">
                  <a16:creationId xmlns:a16="http://schemas.microsoft.com/office/drawing/2014/main" id="{8506971A-4DD4-4934-A372-1A37720EC39F}"/>
                </a:ext>
              </a:extLst>
            </p:cNvPr>
            <p:cNvGrpSpPr/>
            <p:nvPr userDrawn="1"/>
          </p:nvGrpSpPr>
          <p:grpSpPr bwMode="ltGray">
            <a:xfrm>
              <a:off x="6256117" y="5896894"/>
              <a:ext cx="1057910" cy="971314"/>
              <a:chOff x="6256117" y="5896894"/>
              <a:chExt cx="1057910" cy="971314"/>
            </a:xfrm>
          </p:grpSpPr>
          <p:sp>
            <p:nvSpPr>
              <p:cNvPr id="41" name="Freeform: Shape 40">
                <a:extLst>
                  <a:ext uri="{FF2B5EF4-FFF2-40B4-BE49-F238E27FC236}">
                    <a16:creationId xmlns:a16="http://schemas.microsoft.com/office/drawing/2014/main" id="{8B2961D5-CF8B-4B1B-8725-16AFA977653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A9A40CCE-8D68-4356-9409-2ADA1F6D0797}"/>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BBBBBA-1AB3-40A2-8D34-1E7917D8780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289597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424970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3" name="Group 2">
            <a:extLst>
              <a:ext uri="{FF2B5EF4-FFF2-40B4-BE49-F238E27FC236}">
                <a16:creationId xmlns:a16="http://schemas.microsoft.com/office/drawing/2014/main" id="{ADFD1D3D-FA62-4649-9C8A-CF8FF80AF864}"/>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4540C80B-ECD0-439F-AA29-86567657713A}"/>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E98C740D-4F91-48D9-8AC4-64A89D83EA3E}"/>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7EC2D0E8-DD1B-43CD-89CD-93F08CB5C9F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30871137-B511-4012-AECB-D4214E8A6EE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2AB04DB0-F801-450E-B636-BFC09FD7E83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E436597C-108A-4604-816D-BE2F1B7281B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83D0F6A2-B032-4F73-82DF-6A125E8C68DB}"/>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A0BBE5BA-3EF4-4ABA-8EB8-678189E685A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9A548ABD-5296-4B59-B518-FB7B3CF5D42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3E8831FD-6056-47F8-B784-9D45756676D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B25618AF-1FED-49F2-93E7-B0D1C0024DD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00389AA1-8118-4048-8F5D-55C53EEE409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FC440CC6-C14C-45CE-8958-1AF8389CE06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54F72E3B-8976-4800-B14A-393ECE49519C}"/>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A191FA79-943D-44A1-A7AD-7E11FE28349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BC90C3D5-487A-494D-93AC-45117DE8F2E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D26F13A4-DCB4-4E3B-89AD-78E182E52E2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26BEC65A-FA14-4921-9785-7B78918F7492}"/>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1583CAE1-7923-4019-9FF9-16E218133EF9}"/>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4CAA3CD0-C584-4371-9EB7-3F15A81F63C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85025A77-A2E0-427E-AAD1-1B455AFEE32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6DDBD64-264B-4057-9129-B1A8B06636A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92A00891-D3D4-4FA0-BE43-FA192A85694D}"/>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7828CDA-322B-45BC-8522-8185D4C1EAE6}"/>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04EB1C63-85A3-405C-8354-4109F1FEBB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2B0D815E-8868-430D-AE99-9658DB7A0FD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59310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 name="Group 2">
            <a:extLst>
              <a:ext uri="{FF2B5EF4-FFF2-40B4-BE49-F238E27FC236}">
                <a16:creationId xmlns:a16="http://schemas.microsoft.com/office/drawing/2014/main" id="{4410A29B-F798-472B-84C0-F21E74A7E20D}"/>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D290487B-A6E9-437D-BF6B-DECA101861E0}"/>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285E805E-4231-45DB-8A14-5399CB45391A}"/>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DFDE39E9-1219-4051-9802-96EAB781F00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459518C0-9601-4903-8E64-59C2A5A74416}"/>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F7FCD084-9382-4C64-BDBC-4DCF28B3CD8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3243FCA5-0F8A-427A-880F-9F40160F12E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EFF4C578-2440-4F26-A60F-5CA90CAA6D6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CEF7ADEA-8CEF-492D-9F92-190B55D2BED8}"/>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DB4B8DD8-A85E-44C1-9F54-53F39178CBCF}"/>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74ACCAE7-DDE4-434E-AF91-FAE821C7B9EE}"/>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E3FBD65C-1E45-47D6-95C6-95F373CBD00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C0D964A9-D9A9-4848-87BC-70181C9D4740}"/>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A43537D6-BB34-46C2-BF66-56A2A3E9914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DDF001CE-D6E9-4370-8946-0D20518AB760}"/>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0E66189-95C6-4AC2-AC38-5713DA261DB4}"/>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ED301EF-EA02-47F6-94C3-EA485129024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5DD55226-388E-4C7E-BEE9-D6B0BB46DB96}"/>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E6F7A054-AA4C-4B39-86E9-0F4173740713}"/>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27AEBCD3-EDEC-4B27-9067-0F3B05B9DB3F}"/>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C3A7B0A1-7844-4AD5-A50D-9977B2E8AD0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73CE46AB-5DB8-444B-8481-67AC68678015}"/>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F512D9B-5E7E-43FA-9697-E5B5332ACFB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E635C037-7D0B-4B10-9038-4977AE2EA9EB}"/>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01A346D-326A-4354-B739-05B02B738F7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1008E325-60B5-4A40-845B-F47C792F9F2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ED41878C-7B67-4009-9C0E-73AD4D76C22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70185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01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10118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20278076"/>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a:prstGeom prst="rect">
            <a:avLst/>
          </a:prstGeo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985113911"/>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30530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5359401"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89391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0660176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1542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2AF1B466-0564-43F9-8D6C-164B32A60AE3}"/>
              </a:ext>
            </a:extLst>
          </p:cNvPr>
          <p:cNvSpPr>
            <a:spLocks noGrp="1"/>
          </p:cNvSpPr>
          <p:nvPr>
            <p:ph type="title" hasCustomPrompt="1"/>
          </p:nvPr>
        </p:nvSpPr>
        <p:spPr>
          <a:xfrm>
            <a:off x="584200" y="457200"/>
            <a:ext cx="11018520" cy="553998"/>
          </a:xfrm>
          <a:prstGeom prst="rect">
            <a:avLst/>
          </a:prstGeom>
        </p:spPr>
        <p:txBody>
          <a:bodyPr/>
          <a:lstStyle>
            <a:lvl1pPr>
              <a:defRPr/>
            </a:lvl1pPr>
          </a:lstStyle>
          <a:p>
            <a:r>
              <a:rPr lang="en-US"/>
              <a:t>Software Code Slide</a:t>
            </a:r>
          </a:p>
        </p:txBody>
      </p:sp>
    </p:spTree>
    <p:extLst>
      <p:ext uri="{BB962C8B-B14F-4D97-AF65-F5344CB8AC3E}">
        <p14:creationId xmlns:p14="http://schemas.microsoft.com/office/powerpoint/2010/main" val="413557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Evaluation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a:prstGeom prst="rect">
            <a:avLst/>
          </a:prstGeo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87965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ligh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3D917D-70CA-49CE-9A4B-614F3D3864AD}"/>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68434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461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3" Type="http://schemas.openxmlformats.org/officeDocument/2006/relationships/slideLayout" Target="../slideLayouts/slideLayout278.xml"/><Relationship Id="rId21" Type="http://schemas.openxmlformats.org/officeDocument/2006/relationships/image" Target="../media/image1.emf"/><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theme" Target="../theme/theme10.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theme" Target="../theme/theme11.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0" Type="http://schemas.openxmlformats.org/officeDocument/2006/relationships/slideLayout" Target="../slideLayouts/slideLayout304.xml"/><Relationship Id="rId4" Type="http://schemas.openxmlformats.org/officeDocument/2006/relationships/slideLayout" Target="../slideLayouts/slideLayout298.xml"/><Relationship Id="rId9" Type="http://schemas.openxmlformats.org/officeDocument/2006/relationships/slideLayout" Target="../slideLayouts/slideLayout30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34" Type="http://schemas.openxmlformats.org/officeDocument/2006/relationships/image" Target="../media/image19.emf"/><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theme" Target="../theme/theme12.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8" Type="http://schemas.openxmlformats.org/officeDocument/2006/relationships/slideLayout" Target="../slideLayouts/slideLayout314.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2" Type="http://schemas.openxmlformats.org/officeDocument/2006/relationships/slideLayout" Target="../slideLayouts/slideLayout340.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5" Type="http://schemas.openxmlformats.org/officeDocument/2006/relationships/slideLayout" Target="../slideLayouts/slideLayout343.xml"/><Relationship Id="rId4" Type="http://schemas.openxmlformats.org/officeDocument/2006/relationships/slideLayout" Target="../slideLayouts/slideLayout342.xml"/><Relationship Id="rId9" Type="http://schemas.openxmlformats.org/officeDocument/2006/relationships/image" Target="../media/image1.emf"/></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theme" Target="../theme/theme14.xml"/><Relationship Id="rId3" Type="http://schemas.openxmlformats.org/officeDocument/2006/relationships/slideLayout" Target="../slideLayouts/slideLayout348.xml"/><Relationship Id="rId21" Type="http://schemas.openxmlformats.org/officeDocument/2006/relationships/slideLayout" Target="../slideLayouts/slideLayout366.xml"/><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image" Target="../media/image32.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8.xml"/><Relationship Id="rId13" Type="http://schemas.openxmlformats.org/officeDocument/2006/relationships/slideLayout" Target="../slideLayouts/slideLayout383.xml"/><Relationship Id="rId18" Type="http://schemas.openxmlformats.org/officeDocument/2006/relationships/slideLayout" Target="../slideLayouts/slideLayout388.xml"/><Relationship Id="rId3" Type="http://schemas.openxmlformats.org/officeDocument/2006/relationships/slideLayout" Target="../slideLayouts/slideLayout373.xml"/><Relationship Id="rId21" Type="http://schemas.openxmlformats.org/officeDocument/2006/relationships/theme" Target="../theme/theme15.xml"/><Relationship Id="rId7" Type="http://schemas.openxmlformats.org/officeDocument/2006/relationships/slideLayout" Target="../slideLayouts/slideLayout377.xml"/><Relationship Id="rId12" Type="http://schemas.openxmlformats.org/officeDocument/2006/relationships/slideLayout" Target="../slideLayouts/slideLayout382.xml"/><Relationship Id="rId17" Type="http://schemas.openxmlformats.org/officeDocument/2006/relationships/slideLayout" Target="../slideLayouts/slideLayout387.xml"/><Relationship Id="rId2" Type="http://schemas.openxmlformats.org/officeDocument/2006/relationships/slideLayout" Target="../slideLayouts/slideLayout372.xml"/><Relationship Id="rId16" Type="http://schemas.openxmlformats.org/officeDocument/2006/relationships/slideLayout" Target="../slideLayouts/slideLayout386.xml"/><Relationship Id="rId20" Type="http://schemas.openxmlformats.org/officeDocument/2006/relationships/slideLayout" Target="../slideLayouts/slideLayout390.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5" Type="http://schemas.openxmlformats.org/officeDocument/2006/relationships/slideLayout" Target="../slideLayouts/slideLayout375.xml"/><Relationship Id="rId15" Type="http://schemas.openxmlformats.org/officeDocument/2006/relationships/slideLayout" Target="../slideLayouts/slideLayout385.xml"/><Relationship Id="rId10" Type="http://schemas.openxmlformats.org/officeDocument/2006/relationships/slideLayout" Target="../slideLayouts/slideLayout380.xml"/><Relationship Id="rId19" Type="http://schemas.openxmlformats.org/officeDocument/2006/relationships/slideLayout" Target="../slideLayouts/slideLayout389.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slideLayout" Target="../slideLayouts/slideLayout384.xml"/><Relationship Id="rId22" Type="http://schemas.openxmlformats.org/officeDocument/2006/relationships/image" Target="../media/image32.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theme" Target="../theme/theme16.xml"/><Relationship Id="rId1" Type="http://schemas.openxmlformats.org/officeDocument/2006/relationships/slideLayout" Target="../slideLayouts/slideLayout39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theme" Target="../theme/theme2.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image" Target="../media/image1.emf"/><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theme" Target="../theme/theme3.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image" Target="../media/image1.emf"/><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image" Target="../media/image1.emf"/><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theme" Target="../theme/theme4.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42" Type="http://schemas.openxmlformats.org/officeDocument/2006/relationships/slideLayout" Target="../slideLayouts/slideLayout172.xml"/><Relationship Id="rId47" Type="http://schemas.openxmlformats.org/officeDocument/2006/relationships/theme" Target="../theme/theme5.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slideLayout" Target="../slideLayouts/slideLayout170.xml"/><Relationship Id="rId45" Type="http://schemas.openxmlformats.org/officeDocument/2006/relationships/slideLayout" Target="../slideLayouts/slideLayout175.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4" Type="http://schemas.openxmlformats.org/officeDocument/2006/relationships/slideLayout" Target="../slideLayouts/slideLayout174.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slideLayout" Target="../slideLayouts/slideLayout173.xml"/><Relationship Id="rId48" Type="http://schemas.openxmlformats.org/officeDocument/2006/relationships/image" Target="../media/image1.emf"/><Relationship Id="rId8" Type="http://schemas.openxmlformats.org/officeDocument/2006/relationships/slideLayout" Target="../slideLayouts/slideLayout138.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46" Type="http://schemas.openxmlformats.org/officeDocument/2006/relationships/slideLayout" Target="../slideLayouts/slideLayout176.xml"/><Relationship Id="rId20" Type="http://schemas.openxmlformats.org/officeDocument/2006/relationships/slideLayout" Target="../slideLayouts/slideLayout150.xml"/><Relationship Id="rId41" Type="http://schemas.openxmlformats.org/officeDocument/2006/relationships/slideLayout" Target="../slideLayouts/slideLayout1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theme" Target="../theme/theme6.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19" Type="http://schemas.openxmlformats.org/officeDocument/2006/relationships/image" Target="../media/image16.emf"/><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9" Type="http://schemas.openxmlformats.org/officeDocument/2006/relationships/slideLayout" Target="../slideLayouts/slideLayout232.xml"/><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42" Type="http://schemas.openxmlformats.org/officeDocument/2006/relationships/image" Target="../media/image1.emf"/><Relationship Id="rId7" Type="http://schemas.openxmlformats.org/officeDocument/2006/relationships/slideLayout" Target="../slideLayouts/slideLayout200.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41" Type="http://schemas.openxmlformats.org/officeDocument/2006/relationships/theme" Target="../theme/theme7.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40" Type="http://schemas.openxmlformats.org/officeDocument/2006/relationships/slideLayout" Target="../slideLayouts/slideLayout233.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8" Type="http://schemas.openxmlformats.org/officeDocument/2006/relationships/slideLayout" Target="../slideLayouts/slideLayout201.xml"/><Relationship Id="rId3" Type="http://schemas.openxmlformats.org/officeDocument/2006/relationships/slideLayout" Target="../slideLayouts/slideLayout196.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slideLayout" Target="../slideLayouts/slideLayout2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theme" Target="../theme/theme8.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10" Type="http://schemas.openxmlformats.org/officeDocument/2006/relationships/slideLayout" Target="../slideLayouts/slideLayout243.xml"/><Relationship Id="rId19" Type="http://schemas.openxmlformats.org/officeDocument/2006/relationships/image" Target="../media/image16.emf"/><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theme" Target="../theme/theme9.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8996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3" r:id="rId21"/>
    <p:sldLayoutId id="2147483684" r:id="rId22"/>
    <p:sldLayoutId id="2147483685" r:id="rId23"/>
    <p:sldLayoutId id="2147483686" r:id="rId24"/>
    <p:sldLayoutId id="2147483687"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742535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8A6EFB-B586-4ECF-BA86-0698EC59D6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1C1DBA-581F-4E36-9D36-F878AFD41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4BD065-214E-4CE9-A71F-7835DCC55B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9FD2FD-0BEC-4A78-AF84-575259E7A1F4}" type="datetimeFigureOut">
              <a:rPr lang="en-GB" smtClean="0"/>
              <a:t>14/12/2019</a:t>
            </a:fld>
            <a:endParaRPr lang="en-GB"/>
          </a:p>
        </p:txBody>
      </p:sp>
      <p:sp>
        <p:nvSpPr>
          <p:cNvPr id="5" name="Footer Placeholder 4">
            <a:extLst>
              <a:ext uri="{FF2B5EF4-FFF2-40B4-BE49-F238E27FC236}">
                <a16:creationId xmlns:a16="http://schemas.microsoft.com/office/drawing/2014/main" id="{9F9CFEBC-9C74-4C50-9188-F87370AF3E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31E8842-D551-4517-B69F-CC8B379A1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81CD3C-E61E-4F8A-839F-B05452E9F6CA}" type="slidenum">
              <a:rPr lang="en-GB" smtClean="0"/>
              <a:t>‹#›</a:t>
            </a:fld>
            <a:endParaRPr lang="en-GB"/>
          </a:p>
        </p:txBody>
      </p:sp>
    </p:spTree>
    <p:extLst>
      <p:ext uri="{BB962C8B-B14F-4D97-AF65-F5344CB8AC3E}">
        <p14:creationId xmlns:p14="http://schemas.microsoft.com/office/powerpoint/2010/main" val="656529436"/>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161394657"/>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5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9"/>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8647432"/>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Lst>
  <p:transition>
    <p:fade/>
  </p:transition>
  <p:hf sldNum="0" hd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4665065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012861467"/>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3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48"/>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193399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43"/>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4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958192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973" r:id="rId41"/>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211557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48"/>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425316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4604069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4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4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01381"/>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11746826"/>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192748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6" r:id="rId20"/>
    <p:sldLayoutId id="2147483947" r:id="rId21"/>
    <p:sldLayoutId id="2147483948" r:id="rId22"/>
    <p:sldLayoutId id="2147483949" r:id="rId23"/>
    <p:sldLayoutId id="2147483950" r:id="rId24"/>
    <p:sldLayoutId id="2147483951"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9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6.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16.xml"/><Relationship Id="rId4" Type="http://schemas.openxmlformats.org/officeDocument/2006/relationships/image" Target="../media/image52.sv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1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6.xml"/></Relationships>
</file>

<file path=ppt/slides/_rels/slide1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6.xml"/></Relationships>
</file>

<file path=ppt/slides/_rels/slide1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7.xml"/><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9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9.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16.xml"/><Relationship Id="rId4" Type="http://schemas.openxmlformats.org/officeDocument/2006/relationships/image" Target="../media/image61.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9.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31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16.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316.xml"/><Relationship Id="rId4" Type="http://schemas.openxmlformats.org/officeDocument/2006/relationships/image" Target="../media/image71.sv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368.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68.xml"/><Relationship Id="rId5" Type="http://schemas.openxmlformats.org/officeDocument/2006/relationships/image" Target="../media/image75.emf"/><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368.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16.xml"/><Relationship Id="rId4" Type="http://schemas.openxmlformats.org/officeDocument/2006/relationships/image" Target="../media/image78.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8.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381.xml"/><Relationship Id="rId6" Type="http://schemas.openxmlformats.org/officeDocument/2006/relationships/image" Target="../media/image82.emf"/><Relationship Id="rId5" Type="http://schemas.openxmlformats.org/officeDocument/2006/relationships/image" Target="../media/image81.sv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3" Type="http://schemas.openxmlformats.org/officeDocument/2006/relationships/chart" Target="../charts/chart1.xml"/><Relationship Id="rId7" Type="http://schemas.openxmlformats.org/officeDocument/2006/relationships/image" Target="../media/image87.svg"/><Relationship Id="rId12"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381.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85.sv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38.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themeOverride" Target="../theme/themeOverride1.xml"/><Relationship Id="rId6" Type="http://schemas.openxmlformats.org/officeDocument/2006/relationships/image" Target="../media/image94.png"/><Relationship Id="rId5" Type="http://schemas.openxmlformats.org/officeDocument/2006/relationships/notesSlide" Target="../notesSlides/notesSlide33.xml"/><Relationship Id="rId4" Type="http://schemas.openxmlformats.org/officeDocument/2006/relationships/slideLayout" Target="../slideLayouts/slideLayout119.xml"/></Relationships>
</file>

<file path=ppt/slides/_rels/slide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95.xml"/></Relationships>
</file>

<file path=ppt/slides/_rels/slide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p:nvPr>
        </p:nvSpPr>
        <p:spPr>
          <a:xfrm>
            <a:off x="328393" y="1143000"/>
            <a:ext cx="9144000" cy="1475423"/>
          </a:xfrm>
        </p:spPr>
        <p:txBody>
          <a:bodyPr>
            <a:normAutofit/>
          </a:bodyPr>
          <a:lstStyle/>
          <a:p>
            <a:pPr algn="l"/>
            <a:r>
              <a:rPr lang="en-GB" sz="4400" dirty="0">
                <a:solidFill>
                  <a:schemeClr val="bg1"/>
                </a:solidFill>
              </a:rPr>
              <a:t>Start your datacentre transformation journey with Azure Migrate</a:t>
            </a:r>
            <a:endParaRPr lang="en-GB" sz="4400" dirty="0">
              <a:solidFill>
                <a:schemeClr val="bg1"/>
              </a:solidFill>
              <a:latin typeface="Segoe UI Light (Headings)"/>
            </a:endParaRP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1"/>
          </p:nvPr>
        </p:nvSpPr>
        <p:spPr>
          <a:xfrm>
            <a:off x="328393" y="3647758"/>
            <a:ext cx="9144000" cy="2245950"/>
          </a:xfrm>
        </p:spPr>
        <p:txBody>
          <a:bodyPr>
            <a:normAutofit/>
          </a:bodyPr>
          <a:lstStyle/>
          <a:p>
            <a:endParaRPr lang="en-GB" sz="3200" dirty="0">
              <a:latin typeface="Segoe UI Semilight (Body)"/>
            </a:endParaRPr>
          </a:p>
          <a:p>
            <a:pPr algn="l"/>
            <a:r>
              <a:rPr lang="en-GB" sz="3200" dirty="0">
                <a:solidFill>
                  <a:schemeClr val="bg1"/>
                </a:solidFill>
                <a:latin typeface="Segoe UI Semilight (Body)"/>
              </a:rPr>
              <a:t>Sarah Lean</a:t>
            </a:r>
          </a:p>
          <a:p>
            <a:pPr algn="l"/>
            <a:endParaRPr lang="en-GB" sz="3200" i="1" dirty="0">
              <a:solidFill>
                <a:schemeClr val="bg1"/>
              </a:solidFill>
              <a:latin typeface="Segoe UI Semilight (Body)"/>
            </a:endParaRPr>
          </a:p>
        </p:txBody>
      </p:sp>
      <p:sp>
        <p:nvSpPr>
          <p:cNvPr id="7" name="TextBox 6">
            <a:extLst>
              <a:ext uri="{FF2B5EF4-FFF2-40B4-BE49-F238E27FC236}">
                <a16:creationId xmlns:a16="http://schemas.microsoft.com/office/drawing/2014/main" id="{39BC1640-BD27-488A-A130-300F743F3235}"/>
              </a:ext>
            </a:extLst>
          </p:cNvPr>
          <p:cNvSpPr txBox="1"/>
          <p:nvPr/>
        </p:nvSpPr>
        <p:spPr>
          <a:xfrm>
            <a:off x="328393" y="4770733"/>
            <a:ext cx="496062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prstClr val="white"/>
                </a:solidFill>
                <a:effectLst/>
                <a:uLnTx/>
                <a:uFillTx/>
                <a:latin typeface="Segoe UI Semilight (Body)"/>
                <a:ea typeface="+mn-ea"/>
                <a:cs typeface="+mn-cs"/>
              </a:rPr>
              <a:t>Cloud Advocate |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i="1" dirty="0">
                <a:solidFill>
                  <a:prstClr val="white"/>
                </a:solidFill>
                <a:latin typeface="Segoe UI Semilight (Body)"/>
              </a:rPr>
              <a:t>@</a:t>
            </a:r>
            <a:r>
              <a:rPr lang="en-GB" sz="2000" i="1" dirty="0" err="1">
                <a:solidFill>
                  <a:prstClr val="white"/>
                </a:solidFill>
                <a:latin typeface="Segoe UI Semilight (Body)"/>
              </a:rPr>
              <a:t>Techielass</a:t>
            </a:r>
            <a:endParaRPr kumimoji="0" lang="en-GB" sz="2000" b="0" i="1" u="none" strike="noStrike" kern="1200" cap="none" spc="0" normalizeH="0" baseline="0" noProof="0" dirty="0">
              <a:ln>
                <a:noFill/>
              </a:ln>
              <a:solidFill>
                <a:prstClr val="white"/>
              </a:solidFill>
              <a:effectLst/>
              <a:uLnTx/>
              <a:uFillTx/>
              <a:latin typeface="Segoe UI Semilight (Body)"/>
              <a:ea typeface="+mn-ea"/>
              <a:cs typeface="+mn-cs"/>
            </a:endParaRPr>
          </a:p>
        </p:txBody>
      </p:sp>
      <p:pic>
        <p:nvPicPr>
          <p:cNvPr id="5" name="Picture 4" descr="A picture containing clock&#10;&#10;Description automatically generated">
            <a:extLst>
              <a:ext uri="{FF2B5EF4-FFF2-40B4-BE49-F238E27FC236}">
                <a16:creationId xmlns:a16="http://schemas.microsoft.com/office/drawing/2014/main" id="{5B997AB2-1B0B-4378-871F-A204B2EED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8514" y="2706809"/>
            <a:ext cx="3647757" cy="3647757"/>
          </a:xfrm>
          <a:prstGeom prst="rect">
            <a:avLst/>
          </a:prstGeom>
        </p:spPr>
      </p:pic>
    </p:spTree>
    <p:extLst>
      <p:ext uri="{BB962C8B-B14F-4D97-AF65-F5344CB8AC3E}">
        <p14:creationId xmlns:p14="http://schemas.microsoft.com/office/powerpoint/2010/main" val="407765823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92FE-D8A9-49AC-AF0E-FE9CC88A858F}"/>
              </a:ext>
            </a:extLst>
          </p:cNvPr>
          <p:cNvSpPr>
            <a:spLocks noGrp="1"/>
          </p:cNvSpPr>
          <p:nvPr>
            <p:ph type="title"/>
          </p:nvPr>
        </p:nvSpPr>
        <p:spPr>
          <a:xfrm>
            <a:off x="588263" y="457200"/>
            <a:ext cx="11018520" cy="724814"/>
          </a:xfrm>
        </p:spPr>
        <p:txBody>
          <a:bodyPr/>
          <a:lstStyle/>
          <a:p>
            <a:r>
              <a:rPr lang="en-GB" sz="4710" b="1" dirty="0">
                <a:solidFill>
                  <a:srgbClr val="0078D4"/>
                </a:solidFill>
                <a:latin typeface="Segoe UI Light (Headings)"/>
              </a:rPr>
              <a:t>Azure Migrate timeline</a:t>
            </a:r>
          </a:p>
        </p:txBody>
      </p:sp>
      <p:sp>
        <p:nvSpPr>
          <p:cNvPr id="6" name="Arrow: Notched Right 5">
            <a:extLst>
              <a:ext uri="{FF2B5EF4-FFF2-40B4-BE49-F238E27FC236}">
                <a16:creationId xmlns:a16="http://schemas.microsoft.com/office/drawing/2014/main" id="{8C03D3CD-E722-46B7-B797-F775245A52F4}"/>
              </a:ext>
            </a:extLst>
          </p:cNvPr>
          <p:cNvSpPr/>
          <p:nvPr/>
        </p:nvSpPr>
        <p:spPr>
          <a:xfrm>
            <a:off x="445477" y="2795627"/>
            <a:ext cx="11641015" cy="2220872"/>
          </a:xfrm>
          <a:prstGeom prst="notchedRightArrow">
            <a:avLst/>
          </a:prstGeom>
          <a:scene3d>
            <a:camera prst="orthographicFront"/>
            <a:lightRig rig="chilly" dir="t"/>
          </a:scene3d>
          <a:sp3d z="-12700" extrusionH="1700" prstMaterial="translucentPowder">
            <a:bevelT w="25400" h="6350" prst="softRound"/>
            <a:bevelB w="0" h="0" prst="convex"/>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67C8FC69-BE6A-4CB6-A044-E4487827D4B4}"/>
              </a:ext>
            </a:extLst>
          </p:cNvPr>
          <p:cNvSpPr/>
          <p:nvPr/>
        </p:nvSpPr>
        <p:spPr>
          <a:xfrm>
            <a:off x="448354" y="1129973"/>
            <a:ext cx="1675385" cy="2220872"/>
          </a:xfrm>
          <a:custGeom>
            <a:avLst/>
            <a:gdLst>
              <a:gd name="connsiteX0" fmla="*/ 0 w 1675385"/>
              <a:gd name="connsiteY0" fmla="*/ 0 h 2220872"/>
              <a:gd name="connsiteX1" fmla="*/ 1675385 w 1675385"/>
              <a:gd name="connsiteY1" fmla="*/ 0 h 2220872"/>
              <a:gd name="connsiteX2" fmla="*/ 1675385 w 1675385"/>
              <a:gd name="connsiteY2" fmla="*/ 2220872 h 2220872"/>
              <a:gd name="connsiteX3" fmla="*/ 0 w 1675385"/>
              <a:gd name="connsiteY3" fmla="*/ 2220872 h 2220872"/>
              <a:gd name="connsiteX4" fmla="*/ 0 w 1675385"/>
              <a:gd name="connsiteY4" fmla="*/ 0 h 222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385" h="2220872">
                <a:moveTo>
                  <a:pt x="0" y="0"/>
                </a:moveTo>
                <a:lnTo>
                  <a:pt x="1675385" y="0"/>
                </a:lnTo>
                <a:lnTo>
                  <a:pt x="1675385" y="2220872"/>
                </a:lnTo>
                <a:lnTo>
                  <a:pt x="0" y="22208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GB" sz="2000" b="1" kern="1200" dirty="0"/>
              <a:t>Sept 2017 </a:t>
            </a:r>
            <a:r>
              <a:rPr lang="en-GB" sz="2000" b="0" kern="1200" dirty="0"/>
              <a:t>– Azure Migrate announced</a:t>
            </a:r>
            <a:endParaRPr lang="en-GB" sz="2000" b="1" kern="1200" dirty="0"/>
          </a:p>
        </p:txBody>
      </p:sp>
      <p:sp>
        <p:nvSpPr>
          <p:cNvPr id="8" name="Oval 7">
            <a:extLst>
              <a:ext uri="{FF2B5EF4-FFF2-40B4-BE49-F238E27FC236}">
                <a16:creationId xmlns:a16="http://schemas.microsoft.com/office/drawing/2014/main" id="{E2363DC5-D895-4AC4-98FD-5633A8CCE67F}"/>
              </a:ext>
            </a:extLst>
          </p:cNvPr>
          <p:cNvSpPr/>
          <p:nvPr/>
        </p:nvSpPr>
        <p:spPr>
          <a:xfrm>
            <a:off x="1008438" y="3628454"/>
            <a:ext cx="555218" cy="555218"/>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7FF4AA9E-F8F3-43D2-A5FB-837C2E28B55A}"/>
              </a:ext>
            </a:extLst>
          </p:cNvPr>
          <p:cNvSpPr/>
          <p:nvPr/>
        </p:nvSpPr>
        <p:spPr>
          <a:xfrm>
            <a:off x="2207509" y="4461281"/>
            <a:ext cx="1675385" cy="2220872"/>
          </a:xfrm>
          <a:custGeom>
            <a:avLst/>
            <a:gdLst>
              <a:gd name="connsiteX0" fmla="*/ 0 w 1675385"/>
              <a:gd name="connsiteY0" fmla="*/ 0 h 2220872"/>
              <a:gd name="connsiteX1" fmla="*/ 1675385 w 1675385"/>
              <a:gd name="connsiteY1" fmla="*/ 0 h 2220872"/>
              <a:gd name="connsiteX2" fmla="*/ 1675385 w 1675385"/>
              <a:gd name="connsiteY2" fmla="*/ 2220872 h 2220872"/>
              <a:gd name="connsiteX3" fmla="*/ 0 w 1675385"/>
              <a:gd name="connsiteY3" fmla="*/ 2220872 h 2220872"/>
              <a:gd name="connsiteX4" fmla="*/ 0 w 1675385"/>
              <a:gd name="connsiteY4" fmla="*/ 0 h 222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385" h="2220872">
                <a:moveTo>
                  <a:pt x="0" y="0"/>
                </a:moveTo>
                <a:lnTo>
                  <a:pt x="1675385" y="0"/>
                </a:lnTo>
                <a:lnTo>
                  <a:pt x="1675385" y="2220872"/>
                </a:lnTo>
                <a:lnTo>
                  <a:pt x="0" y="22208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GB" sz="2000" b="1" kern="1200" dirty="0"/>
              <a:t>Feb 2018</a:t>
            </a:r>
            <a:r>
              <a:rPr lang="en-GB" sz="2000" b="0" kern="1200" dirty="0"/>
              <a:t> – Goes GA!</a:t>
            </a:r>
            <a:endParaRPr lang="en-GB" sz="2000" b="1" kern="1200" dirty="0"/>
          </a:p>
        </p:txBody>
      </p:sp>
      <p:sp>
        <p:nvSpPr>
          <p:cNvPr id="10" name="Oval 9">
            <a:extLst>
              <a:ext uri="{FF2B5EF4-FFF2-40B4-BE49-F238E27FC236}">
                <a16:creationId xmlns:a16="http://schemas.microsoft.com/office/drawing/2014/main" id="{68D46CD9-6D9A-433A-875C-66A1D43F2524}"/>
              </a:ext>
            </a:extLst>
          </p:cNvPr>
          <p:cNvSpPr/>
          <p:nvPr/>
        </p:nvSpPr>
        <p:spPr>
          <a:xfrm>
            <a:off x="2767592" y="3628454"/>
            <a:ext cx="555218" cy="555218"/>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C1A08B10-3FB2-4565-A3AA-C109E1E61E5E}"/>
              </a:ext>
            </a:extLst>
          </p:cNvPr>
          <p:cNvSpPr/>
          <p:nvPr/>
        </p:nvSpPr>
        <p:spPr>
          <a:xfrm>
            <a:off x="3966663" y="1129973"/>
            <a:ext cx="1675385" cy="2220872"/>
          </a:xfrm>
          <a:custGeom>
            <a:avLst/>
            <a:gdLst>
              <a:gd name="connsiteX0" fmla="*/ 0 w 1675385"/>
              <a:gd name="connsiteY0" fmla="*/ 0 h 2220872"/>
              <a:gd name="connsiteX1" fmla="*/ 1675385 w 1675385"/>
              <a:gd name="connsiteY1" fmla="*/ 0 h 2220872"/>
              <a:gd name="connsiteX2" fmla="*/ 1675385 w 1675385"/>
              <a:gd name="connsiteY2" fmla="*/ 2220872 h 2220872"/>
              <a:gd name="connsiteX3" fmla="*/ 0 w 1675385"/>
              <a:gd name="connsiteY3" fmla="*/ 2220872 h 2220872"/>
              <a:gd name="connsiteX4" fmla="*/ 0 w 1675385"/>
              <a:gd name="connsiteY4" fmla="*/ 0 h 222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385" h="2220872">
                <a:moveTo>
                  <a:pt x="0" y="0"/>
                </a:moveTo>
                <a:lnTo>
                  <a:pt x="1675385" y="0"/>
                </a:lnTo>
                <a:lnTo>
                  <a:pt x="1675385" y="2220872"/>
                </a:lnTo>
                <a:lnTo>
                  <a:pt x="0" y="22208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GB" sz="2000" b="1" kern="1200" dirty="0"/>
              <a:t>August 2018</a:t>
            </a:r>
            <a:r>
              <a:rPr lang="en-GB" sz="2000" b="0" kern="1200" dirty="0"/>
              <a:t> – New price modelling functionality launched</a:t>
            </a:r>
            <a:endParaRPr lang="en-GB" sz="2000" b="1" kern="1200" dirty="0"/>
          </a:p>
        </p:txBody>
      </p:sp>
      <p:sp>
        <p:nvSpPr>
          <p:cNvPr id="12" name="Oval 11">
            <a:extLst>
              <a:ext uri="{FF2B5EF4-FFF2-40B4-BE49-F238E27FC236}">
                <a16:creationId xmlns:a16="http://schemas.microsoft.com/office/drawing/2014/main" id="{64164672-AA14-43A7-8491-47C0BC79B7C3}"/>
              </a:ext>
            </a:extLst>
          </p:cNvPr>
          <p:cNvSpPr/>
          <p:nvPr/>
        </p:nvSpPr>
        <p:spPr>
          <a:xfrm>
            <a:off x="4526747" y="3628453"/>
            <a:ext cx="555218" cy="555218"/>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A21711B3-9B94-4314-9183-95FE3C2D2D34}"/>
              </a:ext>
            </a:extLst>
          </p:cNvPr>
          <p:cNvSpPr/>
          <p:nvPr/>
        </p:nvSpPr>
        <p:spPr>
          <a:xfrm>
            <a:off x="5725818" y="4461280"/>
            <a:ext cx="1675385" cy="2220872"/>
          </a:xfrm>
          <a:custGeom>
            <a:avLst/>
            <a:gdLst>
              <a:gd name="connsiteX0" fmla="*/ 0 w 1675385"/>
              <a:gd name="connsiteY0" fmla="*/ 0 h 2220872"/>
              <a:gd name="connsiteX1" fmla="*/ 1675385 w 1675385"/>
              <a:gd name="connsiteY1" fmla="*/ 0 h 2220872"/>
              <a:gd name="connsiteX2" fmla="*/ 1675385 w 1675385"/>
              <a:gd name="connsiteY2" fmla="*/ 2220872 h 2220872"/>
              <a:gd name="connsiteX3" fmla="*/ 0 w 1675385"/>
              <a:gd name="connsiteY3" fmla="*/ 2220872 h 2220872"/>
              <a:gd name="connsiteX4" fmla="*/ 0 w 1675385"/>
              <a:gd name="connsiteY4" fmla="*/ 0 h 222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385" h="2220872">
                <a:moveTo>
                  <a:pt x="0" y="0"/>
                </a:moveTo>
                <a:lnTo>
                  <a:pt x="1675385" y="0"/>
                </a:lnTo>
                <a:lnTo>
                  <a:pt x="1675385" y="2220872"/>
                </a:lnTo>
                <a:lnTo>
                  <a:pt x="0" y="22208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GB" sz="2000" b="1" kern="1200" dirty="0"/>
              <a:t>Jan 2019 </a:t>
            </a:r>
            <a:r>
              <a:rPr lang="en-GB" sz="2000" b="0" kern="1200" dirty="0"/>
              <a:t> - new region support launched</a:t>
            </a:r>
            <a:endParaRPr lang="en-GB" sz="2000" b="1" kern="1200" dirty="0"/>
          </a:p>
        </p:txBody>
      </p:sp>
      <p:sp>
        <p:nvSpPr>
          <p:cNvPr id="14" name="Oval 13">
            <a:extLst>
              <a:ext uri="{FF2B5EF4-FFF2-40B4-BE49-F238E27FC236}">
                <a16:creationId xmlns:a16="http://schemas.microsoft.com/office/drawing/2014/main" id="{375D0031-C021-42E2-BE56-1383B1C1A8F8}"/>
              </a:ext>
            </a:extLst>
          </p:cNvPr>
          <p:cNvSpPr/>
          <p:nvPr/>
        </p:nvSpPr>
        <p:spPr>
          <a:xfrm>
            <a:off x="6285902" y="3628453"/>
            <a:ext cx="555218" cy="555218"/>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2B28FD81-5F13-4B3F-B47A-6E94AB8A894A}"/>
              </a:ext>
            </a:extLst>
          </p:cNvPr>
          <p:cNvSpPr/>
          <p:nvPr/>
        </p:nvSpPr>
        <p:spPr>
          <a:xfrm>
            <a:off x="7484972" y="1129973"/>
            <a:ext cx="1675385" cy="2220872"/>
          </a:xfrm>
          <a:custGeom>
            <a:avLst/>
            <a:gdLst>
              <a:gd name="connsiteX0" fmla="*/ 0 w 1675385"/>
              <a:gd name="connsiteY0" fmla="*/ 0 h 2220872"/>
              <a:gd name="connsiteX1" fmla="*/ 1675385 w 1675385"/>
              <a:gd name="connsiteY1" fmla="*/ 0 h 2220872"/>
              <a:gd name="connsiteX2" fmla="*/ 1675385 w 1675385"/>
              <a:gd name="connsiteY2" fmla="*/ 2220872 h 2220872"/>
              <a:gd name="connsiteX3" fmla="*/ 0 w 1675385"/>
              <a:gd name="connsiteY3" fmla="*/ 2220872 h 2220872"/>
              <a:gd name="connsiteX4" fmla="*/ 0 w 1675385"/>
              <a:gd name="connsiteY4" fmla="*/ 0 h 222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385" h="2220872">
                <a:moveTo>
                  <a:pt x="0" y="0"/>
                </a:moveTo>
                <a:lnTo>
                  <a:pt x="1675385" y="0"/>
                </a:lnTo>
                <a:lnTo>
                  <a:pt x="1675385" y="2220872"/>
                </a:lnTo>
                <a:lnTo>
                  <a:pt x="0" y="22208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GB" sz="2000" b="1" kern="1200" dirty="0"/>
              <a:t>July 2019 </a:t>
            </a:r>
            <a:r>
              <a:rPr lang="en-GB" sz="2000" kern="1200" dirty="0"/>
              <a:t>– Version 2 launched</a:t>
            </a:r>
          </a:p>
        </p:txBody>
      </p:sp>
      <p:sp>
        <p:nvSpPr>
          <p:cNvPr id="16" name="Oval 15">
            <a:extLst>
              <a:ext uri="{FF2B5EF4-FFF2-40B4-BE49-F238E27FC236}">
                <a16:creationId xmlns:a16="http://schemas.microsoft.com/office/drawing/2014/main" id="{6F0A69CE-CBC0-4A16-BC78-F3D52D1FAC7E}"/>
              </a:ext>
            </a:extLst>
          </p:cNvPr>
          <p:cNvSpPr/>
          <p:nvPr/>
        </p:nvSpPr>
        <p:spPr>
          <a:xfrm>
            <a:off x="8045056" y="3628453"/>
            <a:ext cx="555218" cy="555218"/>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2D41EB05-6FED-4095-9567-0D5393AF86AB}"/>
              </a:ext>
            </a:extLst>
          </p:cNvPr>
          <p:cNvSpPr/>
          <p:nvPr/>
        </p:nvSpPr>
        <p:spPr>
          <a:xfrm>
            <a:off x="9244127" y="4461280"/>
            <a:ext cx="1675385" cy="2220872"/>
          </a:xfrm>
          <a:custGeom>
            <a:avLst/>
            <a:gdLst>
              <a:gd name="connsiteX0" fmla="*/ 0 w 1675385"/>
              <a:gd name="connsiteY0" fmla="*/ 0 h 2220872"/>
              <a:gd name="connsiteX1" fmla="*/ 1675385 w 1675385"/>
              <a:gd name="connsiteY1" fmla="*/ 0 h 2220872"/>
              <a:gd name="connsiteX2" fmla="*/ 1675385 w 1675385"/>
              <a:gd name="connsiteY2" fmla="*/ 2220872 h 2220872"/>
              <a:gd name="connsiteX3" fmla="*/ 0 w 1675385"/>
              <a:gd name="connsiteY3" fmla="*/ 2220872 h 2220872"/>
              <a:gd name="connsiteX4" fmla="*/ 0 w 1675385"/>
              <a:gd name="connsiteY4" fmla="*/ 0 h 222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385" h="2220872">
                <a:moveTo>
                  <a:pt x="0" y="0"/>
                </a:moveTo>
                <a:lnTo>
                  <a:pt x="1675385" y="0"/>
                </a:lnTo>
                <a:lnTo>
                  <a:pt x="1675385" y="2220872"/>
                </a:lnTo>
                <a:lnTo>
                  <a:pt x="0" y="22208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GB" sz="2000" b="1" kern="1200" dirty="0"/>
              <a:t>Nov 2019 </a:t>
            </a:r>
            <a:r>
              <a:rPr lang="en-GB" sz="2000" kern="1200" dirty="0"/>
              <a:t>– Agentless functionality previewed</a:t>
            </a:r>
          </a:p>
        </p:txBody>
      </p:sp>
      <p:sp>
        <p:nvSpPr>
          <p:cNvPr id="18" name="Oval 17">
            <a:extLst>
              <a:ext uri="{FF2B5EF4-FFF2-40B4-BE49-F238E27FC236}">
                <a16:creationId xmlns:a16="http://schemas.microsoft.com/office/drawing/2014/main" id="{8C5B8855-1FFB-43F8-9765-DE3624FDA25C}"/>
              </a:ext>
            </a:extLst>
          </p:cNvPr>
          <p:cNvSpPr/>
          <p:nvPr/>
        </p:nvSpPr>
        <p:spPr>
          <a:xfrm>
            <a:off x="9804211" y="3628453"/>
            <a:ext cx="555218" cy="555218"/>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Rectangle 3">
            <a:extLst>
              <a:ext uri="{FF2B5EF4-FFF2-40B4-BE49-F238E27FC236}">
                <a16:creationId xmlns:a16="http://schemas.microsoft.com/office/drawing/2014/main" id="{A3A4CB30-7D4E-4662-A11E-820F08C67206}"/>
              </a:ext>
            </a:extLst>
          </p:cNvPr>
          <p:cNvSpPr/>
          <p:nvPr/>
        </p:nvSpPr>
        <p:spPr>
          <a:xfrm>
            <a:off x="211304" y="637431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rgbClr val="000000"/>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20398551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D99FFB84-CA8B-4EB6-AC4E-12B36A1EFA48}"/>
              </a:ext>
            </a:extLst>
          </p:cNvPr>
          <p:cNvSpPr>
            <a:spLocks noEditPoints="1"/>
          </p:cNvSpPr>
          <p:nvPr/>
        </p:nvSpPr>
        <p:spPr bwMode="auto">
          <a:xfrm rot="6339581">
            <a:off x="7824659" y="2654637"/>
            <a:ext cx="1556442" cy="2599062"/>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1427" tIns="45713" rIns="91427" bIns="45713" numCol="1" anchor="t" anchorCtr="0" compatLnSpc="1">
            <a:prstTxWarp prst="textNoShape">
              <a:avLst/>
            </a:prstTxWarp>
          </a:bodyPr>
          <a:lstStyle/>
          <a:p>
            <a:pPr marL="0" marR="0" lvl="0" indent="0" algn="l"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4" name="Freeform 5">
            <a:extLst>
              <a:ext uri="{FF2B5EF4-FFF2-40B4-BE49-F238E27FC236}">
                <a16:creationId xmlns:a16="http://schemas.microsoft.com/office/drawing/2014/main" id="{58419482-829C-4465-8F58-E0C2BE99D3BB}"/>
              </a:ext>
            </a:extLst>
          </p:cNvPr>
          <p:cNvSpPr>
            <a:spLocks noEditPoints="1"/>
          </p:cNvSpPr>
          <p:nvPr/>
        </p:nvSpPr>
        <p:spPr bwMode="auto">
          <a:xfrm rot="8745850">
            <a:off x="6608300" y="4115560"/>
            <a:ext cx="1556442" cy="2599062"/>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1427" tIns="45713" rIns="91427" bIns="45713" numCol="1" anchor="t" anchorCtr="0" compatLnSpc="1">
            <a:prstTxWarp prst="textNoShape">
              <a:avLst/>
            </a:prstTxWarp>
          </a:bodyPr>
          <a:lstStyle/>
          <a:p>
            <a:pPr marL="0" marR="0" lvl="0" indent="0" algn="l"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5" name="Freeform 5">
            <a:extLst>
              <a:ext uri="{FF2B5EF4-FFF2-40B4-BE49-F238E27FC236}">
                <a16:creationId xmlns:a16="http://schemas.microsoft.com/office/drawing/2014/main" id="{9C3B0179-B1F0-4F28-B3CC-CEEACCAB506C}"/>
              </a:ext>
            </a:extLst>
          </p:cNvPr>
          <p:cNvSpPr>
            <a:spLocks noEditPoints="1"/>
          </p:cNvSpPr>
          <p:nvPr/>
        </p:nvSpPr>
        <p:spPr bwMode="auto">
          <a:xfrm rot="12615841">
            <a:off x="4398642" y="4167145"/>
            <a:ext cx="1556442" cy="2599062"/>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1427" tIns="45713" rIns="91427" bIns="45713" numCol="1" anchor="t" anchorCtr="0" compatLnSpc="1">
            <a:prstTxWarp prst="textNoShape">
              <a:avLst/>
            </a:prstTxWarp>
          </a:bodyPr>
          <a:lstStyle/>
          <a:p>
            <a:pPr marL="0" marR="0" lvl="0" indent="0" algn="l"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F94C81FA-BB89-495C-9C04-ACD348420F56}"/>
              </a:ext>
            </a:extLst>
          </p:cNvPr>
          <p:cNvSpPr>
            <a:spLocks noEditPoints="1"/>
          </p:cNvSpPr>
          <p:nvPr/>
        </p:nvSpPr>
        <p:spPr bwMode="auto">
          <a:xfrm rot="15053557">
            <a:off x="2522612" y="2509025"/>
            <a:ext cx="1556442" cy="2599062"/>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rgbClr val="1A1A1A"/>
          </a:solidFill>
          <a:ln>
            <a:noFill/>
          </a:ln>
        </p:spPr>
        <p:txBody>
          <a:bodyPr vert="horz" wrap="square" lIns="91427" tIns="45713" rIns="91427" bIns="45713" numCol="1" anchor="t" anchorCtr="0" compatLnSpc="1">
            <a:prstTxWarp prst="textNoShape">
              <a:avLst/>
            </a:prstTxWarp>
          </a:bodyPr>
          <a:lstStyle/>
          <a:p>
            <a:pPr marL="0" marR="0" lvl="0" indent="0" algn="l"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392F3C20-175E-4BC3-9D31-C7F1EC72C311}"/>
              </a:ext>
            </a:extLst>
          </p:cNvPr>
          <p:cNvGrpSpPr/>
          <p:nvPr/>
        </p:nvGrpSpPr>
        <p:grpSpPr>
          <a:xfrm>
            <a:off x="5044270" y="2022987"/>
            <a:ext cx="2382478" cy="2382478"/>
            <a:chOff x="2270719" y="2302403"/>
            <a:chExt cx="2382478" cy="2382478"/>
          </a:xfrm>
        </p:grpSpPr>
        <p:sp>
          <p:nvSpPr>
            <p:cNvPr id="8" name="Oval 7">
              <a:extLst>
                <a:ext uri="{FF2B5EF4-FFF2-40B4-BE49-F238E27FC236}">
                  <a16:creationId xmlns:a16="http://schemas.microsoft.com/office/drawing/2014/main" id="{1EA495B7-6E09-4883-AD1A-E05E1B84F0C4}"/>
                </a:ext>
              </a:extLst>
            </p:cNvPr>
            <p:cNvSpPr/>
            <p:nvPr/>
          </p:nvSpPr>
          <p:spPr bwMode="auto">
            <a:xfrm>
              <a:off x="2270719" y="2302403"/>
              <a:ext cx="2382478" cy="23824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Title 7">
              <a:extLst>
                <a:ext uri="{FF2B5EF4-FFF2-40B4-BE49-F238E27FC236}">
                  <a16:creationId xmlns:a16="http://schemas.microsoft.com/office/drawing/2014/main" id="{E00F4195-35D5-4EBE-B083-B6E8B052F413}"/>
                </a:ext>
              </a:extLst>
            </p:cNvPr>
            <p:cNvSpPr txBox="1">
              <a:spLocks/>
            </p:cNvSpPr>
            <p:nvPr/>
          </p:nvSpPr>
          <p:spPr>
            <a:xfrm>
              <a:off x="2350291" y="3704159"/>
              <a:ext cx="2223334" cy="369332"/>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0" cap="none" spc="-147" normalizeH="0" baseline="0" noProof="0">
                  <a:ln w="3175">
                    <a:noFill/>
                  </a:ln>
                  <a:solidFill>
                    <a:srgbClr val="FFFFFF"/>
                  </a:solidFill>
                  <a:effectLst/>
                  <a:uLnTx/>
                  <a:uFillTx/>
                  <a:latin typeface="Segoe UI Semibold"/>
                  <a:ea typeface="+mj-ea"/>
                  <a:cs typeface="Segoe UI" pitchFamily="34" charset="0"/>
                </a:rPr>
                <a:t>Azure Migrate</a:t>
              </a:r>
            </a:p>
          </p:txBody>
        </p:sp>
        <p:grpSp>
          <p:nvGrpSpPr>
            <p:cNvPr id="10" name="Picture 52">
              <a:extLst>
                <a:ext uri="{FF2B5EF4-FFF2-40B4-BE49-F238E27FC236}">
                  <a16:creationId xmlns:a16="http://schemas.microsoft.com/office/drawing/2014/main" id="{55AF51DD-88CB-4E0E-A202-28505FF91FE7}"/>
                </a:ext>
              </a:extLst>
            </p:cNvPr>
            <p:cNvGrpSpPr/>
            <p:nvPr/>
          </p:nvGrpSpPr>
          <p:grpSpPr>
            <a:xfrm>
              <a:off x="2653753" y="2591824"/>
              <a:ext cx="1624919" cy="1033449"/>
              <a:chOff x="2653753" y="2591824"/>
              <a:chExt cx="1624919" cy="1033449"/>
            </a:xfrm>
          </p:grpSpPr>
          <p:sp>
            <p:nvSpPr>
              <p:cNvPr id="11" name="Freeform: Shape 10">
                <a:extLst>
                  <a:ext uri="{FF2B5EF4-FFF2-40B4-BE49-F238E27FC236}">
                    <a16:creationId xmlns:a16="http://schemas.microsoft.com/office/drawing/2014/main" id="{D8944621-3176-4F7C-843B-0F9F9C6F4F60}"/>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1BCC0DE2-B75F-40F2-B27A-665701F603B2}"/>
                  </a:ext>
                </a:extLst>
              </p:cNvPr>
              <p:cNvSpPr/>
              <p:nvPr/>
            </p:nvSpPr>
            <p:spPr>
              <a:xfrm>
                <a:off x="2653753" y="2703943"/>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DE03850E-3709-48FF-A63F-9AD7279F07F8}"/>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415553B5-18A8-4761-AC82-A900C051B9F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8CB257C-0E9E-4CA7-A9F4-78C70B9ADF9E}"/>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DF520C0-7340-4E7A-B819-BAACB6BA0788}"/>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 name="Oval 16">
            <a:extLst>
              <a:ext uri="{FF2B5EF4-FFF2-40B4-BE49-F238E27FC236}">
                <a16:creationId xmlns:a16="http://schemas.microsoft.com/office/drawing/2014/main" id="{FCBC78FA-1950-4B37-89CF-63639E3BE0B2}"/>
              </a:ext>
            </a:extLst>
          </p:cNvPr>
          <p:cNvSpPr/>
          <p:nvPr/>
        </p:nvSpPr>
        <p:spPr bwMode="auto">
          <a:xfrm rot="4159861">
            <a:off x="4310750" y="1331144"/>
            <a:ext cx="3840480" cy="3840480"/>
          </a:xfrm>
          <a:prstGeom prst="ellipse">
            <a:avLst/>
          </a:prstGeom>
          <a:noFill/>
          <a:ln w="10795" cap="flat" cmpd="sng" algn="ctr">
            <a:solidFill>
              <a:schemeClr val="bg2">
                <a:lumMod val="25000"/>
              </a:scheme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9A4EDCC6-7664-4AC5-B6F0-078CC5AEAEDB}"/>
              </a:ext>
            </a:extLst>
          </p:cNvPr>
          <p:cNvGrpSpPr>
            <a:grpSpLocks noChangeAspect="1"/>
          </p:cNvGrpSpPr>
          <p:nvPr/>
        </p:nvGrpSpPr>
        <p:grpSpPr>
          <a:xfrm>
            <a:off x="2191084" y="3345857"/>
            <a:ext cx="1280160" cy="1280160"/>
            <a:chOff x="3613650" y="2729756"/>
            <a:chExt cx="731520" cy="731520"/>
          </a:xfrm>
        </p:grpSpPr>
        <p:sp>
          <p:nvSpPr>
            <p:cNvPr id="19" name="Flowchart: Connector 18">
              <a:extLst>
                <a:ext uri="{FF2B5EF4-FFF2-40B4-BE49-F238E27FC236}">
                  <a16:creationId xmlns:a16="http://schemas.microsoft.com/office/drawing/2014/main" id="{5DF084FE-EE10-40BA-8233-BED9C18F79D4}"/>
                </a:ext>
              </a:extLst>
            </p:cNvPr>
            <p:cNvSpPr/>
            <p:nvPr/>
          </p:nvSpPr>
          <p:spPr bwMode="auto">
            <a:xfrm rot="1041501">
              <a:off x="3613650" y="2729756"/>
              <a:ext cx="731520" cy="731520"/>
            </a:xfrm>
            <a:prstGeom prst="flowChartConnector">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err="1">
                <a:ln>
                  <a:noFill/>
                </a:ln>
                <a:gradFill>
                  <a:gsLst>
                    <a:gs pos="8850">
                      <a:srgbClr val="1A1A1A"/>
                    </a:gs>
                    <a:gs pos="25000">
                      <a:srgbClr val="1A1A1A"/>
                    </a:gs>
                  </a:gsLst>
                  <a:lin ang="5400000" scaled="0"/>
                </a:gradFill>
                <a:effectLst/>
                <a:uLnTx/>
                <a:uFillTx/>
                <a:latin typeface="Segoe UI Semibold"/>
                <a:ea typeface="+mn-ea"/>
                <a:cs typeface="+mn-cs"/>
              </a:endParaRPr>
            </a:p>
          </p:txBody>
        </p:sp>
        <p:grpSp>
          <p:nvGrpSpPr>
            <p:cNvPr id="20" name="Group 19">
              <a:extLst>
                <a:ext uri="{FF2B5EF4-FFF2-40B4-BE49-F238E27FC236}">
                  <a16:creationId xmlns:a16="http://schemas.microsoft.com/office/drawing/2014/main" id="{89396CC8-56B0-44C0-9187-7E695CF565E9}"/>
                </a:ext>
              </a:extLst>
            </p:cNvPr>
            <p:cNvGrpSpPr/>
            <p:nvPr/>
          </p:nvGrpSpPr>
          <p:grpSpPr>
            <a:xfrm>
              <a:off x="3781256" y="2856582"/>
              <a:ext cx="383632" cy="429768"/>
              <a:chOff x="3255515" y="2874021"/>
              <a:chExt cx="446041" cy="554549"/>
            </a:xfrm>
            <a:effectLst>
              <a:outerShdw blurRad="76200" dir="18900000" sy="23000" kx="-1200000" algn="bl" rotWithShape="0">
                <a:prstClr val="black">
                  <a:alpha val="20000"/>
                </a:prstClr>
              </a:outerShdw>
            </a:effectLst>
          </p:grpSpPr>
          <p:sp>
            <p:nvSpPr>
              <p:cNvPr id="21" name="Picture 32">
                <a:extLst>
                  <a:ext uri="{FF2B5EF4-FFF2-40B4-BE49-F238E27FC236}">
                    <a16:creationId xmlns:a16="http://schemas.microsoft.com/office/drawing/2014/main" id="{3437B0FF-761A-4E08-843F-57A4547E9560}"/>
                  </a:ext>
                </a:extLst>
              </p:cNvPr>
              <p:cNvSpPr/>
              <p:nvPr/>
            </p:nvSpPr>
            <p:spPr>
              <a:xfrm>
                <a:off x="3255515" y="3049546"/>
                <a:ext cx="446041" cy="379024"/>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accent1"/>
              </a:solidFill>
              <a:ln w="11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solidFill>
                      <a:sysClr val="windowText" lastClr="000000"/>
                    </a:solidFill>
                  </a:ln>
                  <a:solidFill>
                    <a:sysClr val="windowText" lastClr="000000"/>
                  </a:solidFill>
                  <a:effectLst/>
                  <a:uLnTx/>
                  <a:uFillTx/>
                  <a:latin typeface="Segoe UI"/>
                  <a:ea typeface="+mn-ea"/>
                  <a:cs typeface="+mn-cs"/>
                </a:endParaRPr>
              </a:p>
            </p:txBody>
          </p:sp>
          <p:sp>
            <p:nvSpPr>
              <p:cNvPr id="22" name="Database_EFC7" title="Icon of a cylinder">
                <a:extLst>
                  <a:ext uri="{FF2B5EF4-FFF2-40B4-BE49-F238E27FC236}">
                    <a16:creationId xmlns:a16="http://schemas.microsoft.com/office/drawing/2014/main" id="{632A3070-5197-4D69-997B-5A3FFA66315E}"/>
                  </a:ext>
                </a:extLst>
              </p:cNvPr>
              <p:cNvSpPr>
                <a:spLocks noChangeAspect="1" noEditPoints="1"/>
              </p:cNvSpPr>
              <p:nvPr/>
            </p:nvSpPr>
            <p:spPr bwMode="auto">
              <a:xfrm>
                <a:off x="3513686" y="2874021"/>
                <a:ext cx="187044" cy="24312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accent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8191DF19-859A-4E84-AB31-5D3418B19073}"/>
              </a:ext>
            </a:extLst>
          </p:cNvPr>
          <p:cNvGrpSpPr/>
          <p:nvPr/>
        </p:nvGrpSpPr>
        <p:grpSpPr>
          <a:xfrm>
            <a:off x="8442821" y="3423344"/>
            <a:ext cx="1280160" cy="1280160"/>
            <a:chOff x="8434537" y="3472232"/>
            <a:chExt cx="1280160" cy="1280160"/>
          </a:xfrm>
        </p:grpSpPr>
        <p:grpSp>
          <p:nvGrpSpPr>
            <p:cNvPr id="24" name="Group 23">
              <a:extLst>
                <a:ext uri="{FF2B5EF4-FFF2-40B4-BE49-F238E27FC236}">
                  <a16:creationId xmlns:a16="http://schemas.microsoft.com/office/drawing/2014/main" id="{AAB87A06-44B8-411B-BDC4-8C6068A88D50}"/>
                </a:ext>
              </a:extLst>
            </p:cNvPr>
            <p:cNvGrpSpPr/>
            <p:nvPr/>
          </p:nvGrpSpPr>
          <p:grpSpPr>
            <a:xfrm>
              <a:off x="8434537" y="3472232"/>
              <a:ext cx="1280160" cy="1280160"/>
              <a:chOff x="6733287" y="2745120"/>
              <a:chExt cx="731520" cy="731520"/>
            </a:xfrm>
          </p:grpSpPr>
          <p:sp>
            <p:nvSpPr>
              <p:cNvPr id="26" name="Flowchart: Connector 25">
                <a:extLst>
                  <a:ext uri="{FF2B5EF4-FFF2-40B4-BE49-F238E27FC236}">
                    <a16:creationId xmlns:a16="http://schemas.microsoft.com/office/drawing/2014/main" id="{8550C7EA-32D6-46CF-BC35-415C2AD68DE6}"/>
                  </a:ext>
                </a:extLst>
              </p:cNvPr>
              <p:cNvSpPr/>
              <p:nvPr/>
            </p:nvSpPr>
            <p:spPr bwMode="auto">
              <a:xfrm rot="21351178">
                <a:off x="6733287" y="2745120"/>
                <a:ext cx="731520" cy="731520"/>
              </a:xfrm>
              <a:prstGeom prst="flowChartConnector">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err="1">
                  <a:ln>
                    <a:noFill/>
                  </a:ln>
                  <a:gradFill>
                    <a:gsLst>
                      <a:gs pos="8850">
                        <a:srgbClr val="1A1A1A"/>
                      </a:gs>
                      <a:gs pos="25000">
                        <a:srgbClr val="1A1A1A"/>
                      </a:gs>
                    </a:gsLst>
                    <a:lin ang="5400000" scaled="0"/>
                  </a:gradFill>
                  <a:effectLst/>
                  <a:uLnTx/>
                  <a:uFillTx/>
                  <a:latin typeface="Segoe UI Semibold"/>
                  <a:ea typeface="+mn-ea"/>
                  <a:cs typeface="+mn-cs"/>
                </a:endParaRPr>
              </a:p>
            </p:txBody>
          </p:sp>
          <p:sp>
            <p:nvSpPr>
              <p:cNvPr id="27" name="Business applications" title="Icon of a chart showing three peaks that get higher in succession, a dotted arrow line points forward and up">
                <a:extLst>
                  <a:ext uri="{FF2B5EF4-FFF2-40B4-BE49-F238E27FC236}">
                    <a16:creationId xmlns:a16="http://schemas.microsoft.com/office/drawing/2014/main" id="{16609174-2FE7-4DA6-9512-2FA23054E364}"/>
                  </a:ext>
                </a:extLst>
              </p:cNvPr>
              <p:cNvSpPr>
                <a:spLocks noChangeAspect="1" noEditPoints="1"/>
              </p:cNvSpPr>
              <p:nvPr/>
            </p:nvSpPr>
            <p:spPr bwMode="auto">
              <a:xfrm>
                <a:off x="6853776" y="2912636"/>
                <a:ext cx="445057" cy="365760"/>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solidFill>
                <a:schemeClr val="bg1"/>
              </a:solidFill>
              <a:ln w="19050" cap="flat">
                <a:solidFill>
                  <a:schemeClr val="accent1"/>
                </a:solidFill>
                <a:prstDash val="solid"/>
                <a:miter lim="800000"/>
                <a:headEnd/>
                <a:tailE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5" name="CompanyDirectory_EF0D" title="Icon of a directory or logbook">
              <a:extLst>
                <a:ext uri="{FF2B5EF4-FFF2-40B4-BE49-F238E27FC236}">
                  <a16:creationId xmlns:a16="http://schemas.microsoft.com/office/drawing/2014/main" id="{82F7645D-2DE6-4B28-897A-437721CA4395}"/>
                </a:ext>
              </a:extLst>
            </p:cNvPr>
            <p:cNvSpPr>
              <a:spLocks noChangeAspect="1" noEditPoints="1"/>
            </p:cNvSpPr>
            <p:nvPr/>
          </p:nvSpPr>
          <p:spPr bwMode="auto">
            <a:xfrm>
              <a:off x="8627486" y="3848422"/>
              <a:ext cx="379948" cy="422209"/>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solidFill>
              <a:schemeClr val="accent1"/>
            </a:solidFill>
            <a:ln>
              <a:solidFill>
                <a:schemeClr val="bg1"/>
              </a:solidFill>
              <a:headEnd/>
              <a:tailEnd/>
            </a:ln>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52C682C6-66CD-41E9-914A-567EAA21B4C2}"/>
              </a:ext>
            </a:extLst>
          </p:cNvPr>
          <p:cNvGrpSpPr/>
          <p:nvPr/>
        </p:nvGrpSpPr>
        <p:grpSpPr>
          <a:xfrm>
            <a:off x="4290813" y="5255236"/>
            <a:ext cx="1280160" cy="1280160"/>
            <a:chOff x="3821780" y="4083590"/>
            <a:chExt cx="731520" cy="731520"/>
          </a:xfrm>
        </p:grpSpPr>
        <p:sp>
          <p:nvSpPr>
            <p:cNvPr id="29" name="Flowchart: Connector 28">
              <a:extLst>
                <a:ext uri="{FF2B5EF4-FFF2-40B4-BE49-F238E27FC236}">
                  <a16:creationId xmlns:a16="http://schemas.microsoft.com/office/drawing/2014/main" id="{18DE0A4C-7BF7-4FC6-A639-01AB4B2F0DD9}"/>
                </a:ext>
              </a:extLst>
            </p:cNvPr>
            <p:cNvSpPr/>
            <p:nvPr/>
          </p:nvSpPr>
          <p:spPr bwMode="auto">
            <a:xfrm>
              <a:off x="3821780" y="4083590"/>
              <a:ext cx="731520" cy="731520"/>
            </a:xfrm>
            <a:prstGeom prst="flowChartConnector">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err="1">
                <a:ln>
                  <a:noFill/>
                </a:ln>
                <a:gradFill>
                  <a:gsLst>
                    <a:gs pos="8850">
                      <a:srgbClr val="1A1A1A"/>
                    </a:gs>
                    <a:gs pos="25000">
                      <a:srgbClr val="1A1A1A"/>
                    </a:gs>
                  </a:gsLst>
                  <a:lin ang="5400000" scaled="0"/>
                </a:gradFill>
                <a:effectLst/>
                <a:uLnTx/>
                <a:uFillTx/>
                <a:latin typeface="Segoe UI Semibold"/>
                <a:ea typeface="+mn-ea"/>
                <a:cs typeface="+mn-cs"/>
              </a:endParaRPr>
            </a:p>
          </p:txBody>
        </p:sp>
        <p:grpSp>
          <p:nvGrpSpPr>
            <p:cNvPr id="30" name="Group 29">
              <a:extLst>
                <a:ext uri="{FF2B5EF4-FFF2-40B4-BE49-F238E27FC236}">
                  <a16:creationId xmlns:a16="http://schemas.microsoft.com/office/drawing/2014/main" id="{AA5AB4E7-001B-4CB0-997A-AD2CE80FE772}"/>
                </a:ext>
              </a:extLst>
            </p:cNvPr>
            <p:cNvGrpSpPr/>
            <p:nvPr/>
          </p:nvGrpSpPr>
          <p:grpSpPr>
            <a:xfrm>
              <a:off x="3994532" y="4264752"/>
              <a:ext cx="365760" cy="365760"/>
              <a:chOff x="268288" y="5218113"/>
              <a:chExt cx="393700" cy="392112"/>
            </a:xfrm>
            <a:effectLst>
              <a:outerShdw blurRad="76200" dir="18900000" sy="23000" kx="-1200000" algn="bl" rotWithShape="0">
                <a:prstClr val="black">
                  <a:alpha val="20000"/>
                </a:prstClr>
              </a:outerShdw>
            </a:effectLst>
          </p:grpSpPr>
          <p:sp>
            <p:nvSpPr>
              <p:cNvPr id="31" name="AutoShape 39">
                <a:extLst>
                  <a:ext uri="{FF2B5EF4-FFF2-40B4-BE49-F238E27FC236}">
                    <a16:creationId xmlns:a16="http://schemas.microsoft.com/office/drawing/2014/main" id="{59EA43BD-A6AF-466A-B4BF-27029AD2C73A}"/>
                  </a:ext>
                </a:extLst>
              </p:cNvPr>
              <p:cNvSpPr>
                <a:spLocks noChangeAspect="1" noChangeArrowheads="1" noTextEdit="1"/>
              </p:cNvSpPr>
              <p:nvPr/>
            </p:nvSpPr>
            <p:spPr bwMode="auto">
              <a:xfrm>
                <a:off x="268288" y="5221288"/>
                <a:ext cx="3810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41">
                <a:extLst>
                  <a:ext uri="{FF2B5EF4-FFF2-40B4-BE49-F238E27FC236}">
                    <a16:creationId xmlns:a16="http://schemas.microsoft.com/office/drawing/2014/main" id="{9503AC27-1612-473E-B5F3-44FA69D06EED}"/>
                  </a:ext>
                </a:extLst>
              </p:cNvPr>
              <p:cNvSpPr>
                <a:spLocks/>
              </p:cNvSpPr>
              <p:nvPr/>
            </p:nvSpPr>
            <p:spPr bwMode="auto">
              <a:xfrm>
                <a:off x="419101" y="5232400"/>
                <a:ext cx="227013" cy="227012"/>
              </a:xfrm>
              <a:custGeom>
                <a:avLst/>
                <a:gdLst>
                  <a:gd name="T0" fmla="*/ 246 w 246"/>
                  <a:gd name="T1" fmla="*/ 123 h 246"/>
                  <a:gd name="T2" fmla="*/ 246 w 246"/>
                  <a:gd name="T3" fmla="*/ 123 h 246"/>
                  <a:gd name="T4" fmla="*/ 243 w 246"/>
                  <a:gd name="T5" fmla="*/ 132 h 246"/>
                  <a:gd name="T6" fmla="*/ 234 w 246"/>
                  <a:gd name="T7" fmla="*/ 136 h 246"/>
                  <a:gd name="T8" fmla="*/ 220 w 246"/>
                  <a:gd name="T9" fmla="*/ 139 h 246"/>
                  <a:gd name="T10" fmla="*/ 205 w 246"/>
                  <a:gd name="T11" fmla="*/ 142 h 246"/>
                  <a:gd name="T12" fmla="*/ 180 w 246"/>
                  <a:gd name="T13" fmla="*/ 152 h 246"/>
                  <a:gd name="T14" fmla="*/ 162 w 246"/>
                  <a:gd name="T15" fmla="*/ 166 h 246"/>
                  <a:gd name="T16" fmla="*/ 149 w 246"/>
                  <a:gd name="T17" fmla="*/ 185 h 246"/>
                  <a:gd name="T18" fmla="*/ 141 w 246"/>
                  <a:gd name="T19" fmla="*/ 210 h 246"/>
                  <a:gd name="T20" fmla="*/ 139 w 246"/>
                  <a:gd name="T21" fmla="*/ 222 h 246"/>
                  <a:gd name="T22" fmla="*/ 137 w 246"/>
                  <a:gd name="T23" fmla="*/ 234 h 246"/>
                  <a:gd name="T24" fmla="*/ 132 w 246"/>
                  <a:gd name="T25" fmla="*/ 242 h 246"/>
                  <a:gd name="T26" fmla="*/ 123 w 246"/>
                  <a:gd name="T27" fmla="*/ 246 h 246"/>
                  <a:gd name="T28" fmla="*/ 114 w 246"/>
                  <a:gd name="T29" fmla="*/ 242 h 246"/>
                  <a:gd name="T30" fmla="*/ 110 w 246"/>
                  <a:gd name="T31" fmla="*/ 234 h 246"/>
                  <a:gd name="T32" fmla="*/ 107 w 246"/>
                  <a:gd name="T33" fmla="*/ 219 h 246"/>
                  <a:gd name="T34" fmla="*/ 104 w 246"/>
                  <a:gd name="T35" fmla="*/ 205 h 246"/>
                  <a:gd name="T36" fmla="*/ 94 w 246"/>
                  <a:gd name="T37" fmla="*/ 180 h 246"/>
                  <a:gd name="T38" fmla="*/ 80 w 246"/>
                  <a:gd name="T39" fmla="*/ 162 h 246"/>
                  <a:gd name="T40" fmla="*/ 61 w 246"/>
                  <a:gd name="T41" fmla="*/ 149 h 246"/>
                  <a:gd name="T42" fmla="*/ 36 w 246"/>
                  <a:gd name="T43" fmla="*/ 140 h 246"/>
                  <a:gd name="T44" fmla="*/ 24 w 246"/>
                  <a:gd name="T45" fmla="*/ 138 h 246"/>
                  <a:gd name="T46" fmla="*/ 12 w 246"/>
                  <a:gd name="T47" fmla="*/ 136 h 246"/>
                  <a:gd name="T48" fmla="*/ 4 w 246"/>
                  <a:gd name="T49" fmla="*/ 132 h 246"/>
                  <a:gd name="T50" fmla="*/ 0 w 246"/>
                  <a:gd name="T51" fmla="*/ 123 h 246"/>
                  <a:gd name="T52" fmla="*/ 4 w 246"/>
                  <a:gd name="T53" fmla="*/ 114 h 246"/>
                  <a:gd name="T54" fmla="*/ 12 w 246"/>
                  <a:gd name="T55" fmla="*/ 109 h 246"/>
                  <a:gd name="T56" fmla="*/ 27 w 246"/>
                  <a:gd name="T57" fmla="*/ 107 h 246"/>
                  <a:gd name="T58" fmla="*/ 41 w 246"/>
                  <a:gd name="T59" fmla="*/ 104 h 246"/>
                  <a:gd name="T60" fmla="*/ 66 w 246"/>
                  <a:gd name="T61" fmla="*/ 94 h 246"/>
                  <a:gd name="T62" fmla="*/ 84 w 246"/>
                  <a:gd name="T63" fmla="*/ 80 h 246"/>
                  <a:gd name="T64" fmla="*/ 97 w 246"/>
                  <a:gd name="T65" fmla="*/ 61 h 246"/>
                  <a:gd name="T66" fmla="*/ 106 w 246"/>
                  <a:gd name="T67" fmla="*/ 35 h 246"/>
                  <a:gd name="T68" fmla="*/ 108 w 246"/>
                  <a:gd name="T69" fmla="*/ 23 h 246"/>
                  <a:gd name="T70" fmla="*/ 110 w 246"/>
                  <a:gd name="T71" fmla="*/ 12 h 246"/>
                  <a:gd name="T72" fmla="*/ 114 w 246"/>
                  <a:gd name="T73" fmla="*/ 3 h 246"/>
                  <a:gd name="T74" fmla="*/ 123 w 246"/>
                  <a:gd name="T75" fmla="*/ 0 h 246"/>
                  <a:gd name="T76" fmla="*/ 132 w 246"/>
                  <a:gd name="T77" fmla="*/ 3 h 246"/>
                  <a:gd name="T78" fmla="*/ 137 w 246"/>
                  <a:gd name="T79" fmla="*/ 12 h 246"/>
                  <a:gd name="T80" fmla="*/ 139 w 246"/>
                  <a:gd name="T81" fmla="*/ 23 h 246"/>
                  <a:gd name="T82" fmla="*/ 141 w 246"/>
                  <a:gd name="T83" fmla="*/ 35 h 246"/>
                  <a:gd name="T84" fmla="*/ 149 w 246"/>
                  <a:gd name="T85" fmla="*/ 61 h 246"/>
                  <a:gd name="T86" fmla="*/ 162 w 246"/>
                  <a:gd name="T87" fmla="*/ 80 h 246"/>
                  <a:gd name="T88" fmla="*/ 180 w 246"/>
                  <a:gd name="T89" fmla="*/ 94 h 246"/>
                  <a:gd name="T90" fmla="*/ 205 w 246"/>
                  <a:gd name="T91" fmla="*/ 104 h 246"/>
                  <a:gd name="T92" fmla="*/ 220 w 246"/>
                  <a:gd name="T93" fmla="*/ 107 h 246"/>
                  <a:gd name="T94" fmla="*/ 234 w 246"/>
                  <a:gd name="T95" fmla="*/ 109 h 246"/>
                  <a:gd name="T96" fmla="*/ 243 w 246"/>
                  <a:gd name="T97" fmla="*/ 114 h 246"/>
                  <a:gd name="T98" fmla="*/ 246 w 246"/>
                  <a:gd name="T99" fmla="*/ 12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6" h="246">
                    <a:moveTo>
                      <a:pt x="246" y="123"/>
                    </a:moveTo>
                    <a:lnTo>
                      <a:pt x="246" y="123"/>
                    </a:lnTo>
                    <a:cubicBezTo>
                      <a:pt x="246" y="126"/>
                      <a:pt x="245" y="129"/>
                      <a:pt x="243" y="132"/>
                    </a:cubicBezTo>
                    <a:cubicBezTo>
                      <a:pt x="241" y="134"/>
                      <a:pt x="238" y="136"/>
                      <a:pt x="234" y="136"/>
                    </a:cubicBezTo>
                    <a:cubicBezTo>
                      <a:pt x="230" y="137"/>
                      <a:pt x="225" y="138"/>
                      <a:pt x="220" y="139"/>
                    </a:cubicBezTo>
                    <a:cubicBezTo>
                      <a:pt x="215" y="140"/>
                      <a:pt x="210" y="141"/>
                      <a:pt x="205" y="142"/>
                    </a:cubicBezTo>
                    <a:cubicBezTo>
                      <a:pt x="196" y="145"/>
                      <a:pt x="187" y="148"/>
                      <a:pt x="180" y="152"/>
                    </a:cubicBezTo>
                    <a:cubicBezTo>
                      <a:pt x="173" y="155"/>
                      <a:pt x="167" y="160"/>
                      <a:pt x="162" y="166"/>
                    </a:cubicBezTo>
                    <a:cubicBezTo>
                      <a:pt x="157" y="171"/>
                      <a:pt x="153" y="177"/>
                      <a:pt x="149" y="185"/>
                    </a:cubicBezTo>
                    <a:cubicBezTo>
                      <a:pt x="146" y="192"/>
                      <a:pt x="143" y="201"/>
                      <a:pt x="141" y="210"/>
                    </a:cubicBezTo>
                    <a:cubicBezTo>
                      <a:pt x="140" y="214"/>
                      <a:pt x="139" y="218"/>
                      <a:pt x="139" y="222"/>
                    </a:cubicBezTo>
                    <a:cubicBezTo>
                      <a:pt x="138" y="226"/>
                      <a:pt x="138" y="230"/>
                      <a:pt x="137" y="234"/>
                    </a:cubicBezTo>
                    <a:cubicBezTo>
                      <a:pt x="136" y="237"/>
                      <a:pt x="134" y="240"/>
                      <a:pt x="132" y="242"/>
                    </a:cubicBezTo>
                    <a:cubicBezTo>
                      <a:pt x="130" y="245"/>
                      <a:pt x="127" y="246"/>
                      <a:pt x="123" y="246"/>
                    </a:cubicBezTo>
                    <a:cubicBezTo>
                      <a:pt x="120" y="246"/>
                      <a:pt x="117" y="245"/>
                      <a:pt x="114" y="242"/>
                    </a:cubicBezTo>
                    <a:cubicBezTo>
                      <a:pt x="112" y="240"/>
                      <a:pt x="110" y="237"/>
                      <a:pt x="110" y="234"/>
                    </a:cubicBezTo>
                    <a:cubicBezTo>
                      <a:pt x="109" y="229"/>
                      <a:pt x="108" y="224"/>
                      <a:pt x="107" y="219"/>
                    </a:cubicBezTo>
                    <a:cubicBezTo>
                      <a:pt x="106" y="215"/>
                      <a:pt x="105" y="210"/>
                      <a:pt x="104" y="205"/>
                    </a:cubicBezTo>
                    <a:cubicBezTo>
                      <a:pt x="101" y="195"/>
                      <a:pt x="98" y="187"/>
                      <a:pt x="94" y="180"/>
                    </a:cubicBezTo>
                    <a:cubicBezTo>
                      <a:pt x="91" y="173"/>
                      <a:pt x="86" y="167"/>
                      <a:pt x="80" y="162"/>
                    </a:cubicBezTo>
                    <a:cubicBezTo>
                      <a:pt x="75" y="157"/>
                      <a:pt x="69" y="152"/>
                      <a:pt x="61" y="149"/>
                    </a:cubicBezTo>
                    <a:cubicBezTo>
                      <a:pt x="54" y="146"/>
                      <a:pt x="45" y="143"/>
                      <a:pt x="36" y="140"/>
                    </a:cubicBezTo>
                    <a:cubicBezTo>
                      <a:pt x="32" y="140"/>
                      <a:pt x="28" y="139"/>
                      <a:pt x="24" y="138"/>
                    </a:cubicBezTo>
                    <a:cubicBezTo>
                      <a:pt x="20" y="138"/>
                      <a:pt x="16" y="137"/>
                      <a:pt x="12" y="136"/>
                    </a:cubicBezTo>
                    <a:cubicBezTo>
                      <a:pt x="9" y="136"/>
                      <a:pt x="6" y="134"/>
                      <a:pt x="4" y="132"/>
                    </a:cubicBezTo>
                    <a:cubicBezTo>
                      <a:pt x="1" y="129"/>
                      <a:pt x="0" y="126"/>
                      <a:pt x="0" y="123"/>
                    </a:cubicBezTo>
                    <a:cubicBezTo>
                      <a:pt x="0" y="119"/>
                      <a:pt x="1" y="116"/>
                      <a:pt x="4" y="114"/>
                    </a:cubicBezTo>
                    <a:cubicBezTo>
                      <a:pt x="6" y="112"/>
                      <a:pt x="9" y="110"/>
                      <a:pt x="12" y="109"/>
                    </a:cubicBezTo>
                    <a:cubicBezTo>
                      <a:pt x="17" y="108"/>
                      <a:pt x="22" y="107"/>
                      <a:pt x="27" y="107"/>
                    </a:cubicBezTo>
                    <a:cubicBezTo>
                      <a:pt x="31" y="106"/>
                      <a:pt x="36" y="105"/>
                      <a:pt x="41" y="104"/>
                    </a:cubicBezTo>
                    <a:cubicBezTo>
                      <a:pt x="51" y="101"/>
                      <a:pt x="59" y="98"/>
                      <a:pt x="66" y="94"/>
                    </a:cubicBezTo>
                    <a:cubicBezTo>
                      <a:pt x="73" y="90"/>
                      <a:pt x="79" y="85"/>
                      <a:pt x="84" y="80"/>
                    </a:cubicBezTo>
                    <a:cubicBezTo>
                      <a:pt x="89" y="75"/>
                      <a:pt x="94" y="68"/>
                      <a:pt x="97" y="61"/>
                    </a:cubicBezTo>
                    <a:cubicBezTo>
                      <a:pt x="100" y="53"/>
                      <a:pt x="103" y="45"/>
                      <a:pt x="106" y="35"/>
                    </a:cubicBezTo>
                    <a:cubicBezTo>
                      <a:pt x="106" y="31"/>
                      <a:pt x="107" y="27"/>
                      <a:pt x="108" y="23"/>
                    </a:cubicBezTo>
                    <a:cubicBezTo>
                      <a:pt x="108" y="20"/>
                      <a:pt x="109" y="16"/>
                      <a:pt x="110" y="12"/>
                    </a:cubicBezTo>
                    <a:cubicBezTo>
                      <a:pt x="110" y="8"/>
                      <a:pt x="112" y="5"/>
                      <a:pt x="114" y="3"/>
                    </a:cubicBezTo>
                    <a:cubicBezTo>
                      <a:pt x="117" y="1"/>
                      <a:pt x="120" y="0"/>
                      <a:pt x="123" y="0"/>
                    </a:cubicBezTo>
                    <a:cubicBezTo>
                      <a:pt x="127" y="0"/>
                      <a:pt x="130" y="1"/>
                      <a:pt x="132" y="3"/>
                    </a:cubicBezTo>
                    <a:cubicBezTo>
                      <a:pt x="134" y="5"/>
                      <a:pt x="136" y="8"/>
                      <a:pt x="137" y="12"/>
                    </a:cubicBezTo>
                    <a:cubicBezTo>
                      <a:pt x="138" y="16"/>
                      <a:pt x="138" y="20"/>
                      <a:pt x="139" y="23"/>
                    </a:cubicBezTo>
                    <a:cubicBezTo>
                      <a:pt x="139" y="27"/>
                      <a:pt x="140" y="31"/>
                      <a:pt x="141" y="35"/>
                    </a:cubicBezTo>
                    <a:cubicBezTo>
                      <a:pt x="143" y="45"/>
                      <a:pt x="146" y="53"/>
                      <a:pt x="149" y="61"/>
                    </a:cubicBezTo>
                    <a:cubicBezTo>
                      <a:pt x="153" y="68"/>
                      <a:pt x="157" y="75"/>
                      <a:pt x="162" y="80"/>
                    </a:cubicBezTo>
                    <a:cubicBezTo>
                      <a:pt x="167" y="85"/>
                      <a:pt x="173" y="90"/>
                      <a:pt x="180" y="94"/>
                    </a:cubicBezTo>
                    <a:cubicBezTo>
                      <a:pt x="187" y="98"/>
                      <a:pt x="196" y="101"/>
                      <a:pt x="205" y="104"/>
                    </a:cubicBezTo>
                    <a:cubicBezTo>
                      <a:pt x="210" y="105"/>
                      <a:pt x="215" y="106"/>
                      <a:pt x="220" y="107"/>
                    </a:cubicBezTo>
                    <a:cubicBezTo>
                      <a:pt x="225" y="107"/>
                      <a:pt x="230" y="108"/>
                      <a:pt x="234" y="109"/>
                    </a:cubicBezTo>
                    <a:cubicBezTo>
                      <a:pt x="238" y="110"/>
                      <a:pt x="241" y="112"/>
                      <a:pt x="243" y="114"/>
                    </a:cubicBezTo>
                    <a:cubicBezTo>
                      <a:pt x="245" y="116"/>
                      <a:pt x="246" y="119"/>
                      <a:pt x="246" y="123"/>
                    </a:cubicBez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42">
                <a:extLst>
                  <a:ext uri="{FF2B5EF4-FFF2-40B4-BE49-F238E27FC236}">
                    <a16:creationId xmlns:a16="http://schemas.microsoft.com/office/drawing/2014/main" id="{F3C5E537-6287-4D44-8908-D0DC30F3CBA9}"/>
                  </a:ext>
                </a:extLst>
              </p:cNvPr>
              <p:cNvSpPr>
                <a:spLocks/>
              </p:cNvSpPr>
              <p:nvPr/>
            </p:nvSpPr>
            <p:spPr bwMode="auto">
              <a:xfrm>
                <a:off x="268288" y="5395913"/>
                <a:ext cx="214313" cy="214312"/>
              </a:xfrm>
              <a:custGeom>
                <a:avLst/>
                <a:gdLst>
                  <a:gd name="T0" fmla="*/ 0 w 232"/>
                  <a:gd name="T1" fmla="*/ 219 h 233"/>
                  <a:gd name="T2" fmla="*/ 0 w 232"/>
                  <a:gd name="T3" fmla="*/ 219 h 233"/>
                  <a:gd name="T4" fmla="*/ 4 w 232"/>
                  <a:gd name="T5" fmla="*/ 209 h 233"/>
                  <a:gd name="T6" fmla="*/ 208 w 232"/>
                  <a:gd name="T7" fmla="*/ 4 h 233"/>
                  <a:gd name="T8" fmla="*/ 218 w 232"/>
                  <a:gd name="T9" fmla="*/ 0 h 233"/>
                  <a:gd name="T10" fmla="*/ 228 w 232"/>
                  <a:gd name="T11" fmla="*/ 4 h 233"/>
                  <a:gd name="T12" fmla="*/ 232 w 232"/>
                  <a:gd name="T13" fmla="*/ 14 h 233"/>
                  <a:gd name="T14" fmla="*/ 228 w 232"/>
                  <a:gd name="T15" fmla="*/ 24 h 233"/>
                  <a:gd name="T16" fmla="*/ 23 w 232"/>
                  <a:gd name="T17" fmla="*/ 228 h 233"/>
                  <a:gd name="T18" fmla="*/ 13 w 232"/>
                  <a:gd name="T19" fmla="*/ 233 h 233"/>
                  <a:gd name="T20" fmla="*/ 4 w 232"/>
                  <a:gd name="T21" fmla="*/ 228 h 233"/>
                  <a:gd name="T22" fmla="*/ 0 w 232"/>
                  <a:gd name="T23" fmla="*/ 2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233">
                    <a:moveTo>
                      <a:pt x="0" y="219"/>
                    </a:moveTo>
                    <a:lnTo>
                      <a:pt x="0" y="219"/>
                    </a:lnTo>
                    <a:cubicBezTo>
                      <a:pt x="0" y="215"/>
                      <a:pt x="1" y="212"/>
                      <a:pt x="4" y="209"/>
                    </a:cubicBezTo>
                    <a:lnTo>
                      <a:pt x="208" y="4"/>
                    </a:lnTo>
                    <a:cubicBezTo>
                      <a:pt x="211" y="2"/>
                      <a:pt x="214" y="0"/>
                      <a:pt x="218" y="0"/>
                    </a:cubicBezTo>
                    <a:cubicBezTo>
                      <a:pt x="222" y="0"/>
                      <a:pt x="225" y="2"/>
                      <a:pt x="228" y="4"/>
                    </a:cubicBezTo>
                    <a:cubicBezTo>
                      <a:pt x="230" y="7"/>
                      <a:pt x="232" y="10"/>
                      <a:pt x="232" y="14"/>
                    </a:cubicBezTo>
                    <a:cubicBezTo>
                      <a:pt x="232" y="18"/>
                      <a:pt x="230" y="21"/>
                      <a:pt x="228" y="24"/>
                    </a:cubicBezTo>
                    <a:lnTo>
                      <a:pt x="23" y="228"/>
                    </a:lnTo>
                    <a:cubicBezTo>
                      <a:pt x="20" y="231"/>
                      <a:pt x="17" y="233"/>
                      <a:pt x="13" y="233"/>
                    </a:cubicBezTo>
                    <a:cubicBezTo>
                      <a:pt x="9" y="233"/>
                      <a:pt x="6" y="231"/>
                      <a:pt x="4" y="228"/>
                    </a:cubicBezTo>
                    <a:cubicBezTo>
                      <a:pt x="1" y="226"/>
                      <a:pt x="0" y="223"/>
                      <a:pt x="0" y="219"/>
                    </a:cubicBez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43">
                <a:extLst>
                  <a:ext uri="{FF2B5EF4-FFF2-40B4-BE49-F238E27FC236}">
                    <a16:creationId xmlns:a16="http://schemas.microsoft.com/office/drawing/2014/main" id="{2F0C95A7-419C-4915-81BA-A62979B87ABA}"/>
                  </a:ext>
                </a:extLst>
              </p:cNvPr>
              <p:cNvSpPr>
                <a:spLocks/>
              </p:cNvSpPr>
              <p:nvPr/>
            </p:nvSpPr>
            <p:spPr bwMode="auto">
              <a:xfrm>
                <a:off x="508001" y="5318125"/>
                <a:ext cx="49213" cy="49212"/>
              </a:xfrm>
              <a:custGeom>
                <a:avLst/>
                <a:gdLst>
                  <a:gd name="T0" fmla="*/ 27 w 53"/>
                  <a:gd name="T1" fmla="*/ 53 h 53"/>
                  <a:gd name="T2" fmla="*/ 27 w 53"/>
                  <a:gd name="T3" fmla="*/ 53 h 53"/>
                  <a:gd name="T4" fmla="*/ 45 w 53"/>
                  <a:gd name="T5" fmla="*/ 45 h 53"/>
                  <a:gd name="T6" fmla="*/ 53 w 53"/>
                  <a:gd name="T7" fmla="*/ 26 h 53"/>
                  <a:gd name="T8" fmla="*/ 45 w 53"/>
                  <a:gd name="T9" fmla="*/ 7 h 53"/>
                  <a:gd name="T10" fmla="*/ 27 w 53"/>
                  <a:gd name="T11" fmla="*/ 0 h 53"/>
                  <a:gd name="T12" fmla="*/ 8 w 53"/>
                  <a:gd name="T13" fmla="*/ 7 h 53"/>
                  <a:gd name="T14" fmla="*/ 0 w 53"/>
                  <a:gd name="T15" fmla="*/ 26 h 53"/>
                  <a:gd name="T16" fmla="*/ 8 w 53"/>
                  <a:gd name="T17" fmla="*/ 45 h 53"/>
                  <a:gd name="T18" fmla="*/ 27 w 53"/>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lnTo>
                      <a:pt x="27" y="53"/>
                    </a:lnTo>
                    <a:cubicBezTo>
                      <a:pt x="34" y="53"/>
                      <a:pt x="40" y="50"/>
                      <a:pt x="45" y="45"/>
                    </a:cubicBezTo>
                    <a:cubicBezTo>
                      <a:pt x="51" y="40"/>
                      <a:pt x="53" y="33"/>
                      <a:pt x="53" y="26"/>
                    </a:cubicBezTo>
                    <a:cubicBezTo>
                      <a:pt x="53" y="19"/>
                      <a:pt x="51" y="13"/>
                      <a:pt x="45" y="7"/>
                    </a:cubicBezTo>
                    <a:cubicBezTo>
                      <a:pt x="40" y="2"/>
                      <a:pt x="34" y="0"/>
                      <a:pt x="27" y="0"/>
                    </a:cubicBezTo>
                    <a:cubicBezTo>
                      <a:pt x="19" y="0"/>
                      <a:pt x="13" y="2"/>
                      <a:pt x="8" y="7"/>
                    </a:cubicBezTo>
                    <a:cubicBezTo>
                      <a:pt x="3" y="13"/>
                      <a:pt x="0" y="19"/>
                      <a:pt x="0" y="26"/>
                    </a:cubicBezTo>
                    <a:cubicBezTo>
                      <a:pt x="0" y="33"/>
                      <a:pt x="3" y="40"/>
                      <a:pt x="8" y="45"/>
                    </a:cubicBezTo>
                    <a:cubicBezTo>
                      <a:pt x="13" y="50"/>
                      <a:pt x="19" y="53"/>
                      <a:pt x="27" y="53"/>
                    </a:cubicBezTo>
                    <a:close/>
                  </a:path>
                </a:pathLst>
              </a:custGeom>
              <a:solidFill>
                <a:srgbClr val="FFFFFF"/>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44">
                <a:extLst>
                  <a:ext uri="{FF2B5EF4-FFF2-40B4-BE49-F238E27FC236}">
                    <a16:creationId xmlns:a16="http://schemas.microsoft.com/office/drawing/2014/main" id="{E00BF7F5-59D3-4348-8366-E9C198FE5704}"/>
                  </a:ext>
                </a:extLst>
              </p:cNvPr>
              <p:cNvSpPr>
                <a:spLocks/>
              </p:cNvSpPr>
              <p:nvPr/>
            </p:nvSpPr>
            <p:spPr bwMode="auto">
              <a:xfrm>
                <a:off x="403226" y="5218113"/>
                <a:ext cx="57150" cy="53975"/>
              </a:xfrm>
              <a:custGeom>
                <a:avLst/>
                <a:gdLst>
                  <a:gd name="T0" fmla="*/ 31 w 62"/>
                  <a:gd name="T1" fmla="*/ 60 h 60"/>
                  <a:gd name="T2" fmla="*/ 31 w 62"/>
                  <a:gd name="T3" fmla="*/ 60 h 60"/>
                  <a:gd name="T4" fmla="*/ 28 w 62"/>
                  <a:gd name="T5" fmla="*/ 57 h 60"/>
                  <a:gd name="T6" fmla="*/ 25 w 62"/>
                  <a:gd name="T7" fmla="*/ 46 h 60"/>
                  <a:gd name="T8" fmla="*/ 21 w 62"/>
                  <a:gd name="T9" fmla="*/ 40 h 60"/>
                  <a:gd name="T10" fmla="*/ 14 w 62"/>
                  <a:gd name="T11" fmla="*/ 36 h 60"/>
                  <a:gd name="T12" fmla="*/ 3 w 62"/>
                  <a:gd name="T13" fmla="*/ 33 h 60"/>
                  <a:gd name="T14" fmla="*/ 0 w 62"/>
                  <a:gd name="T15" fmla="*/ 30 h 60"/>
                  <a:gd name="T16" fmla="*/ 3 w 62"/>
                  <a:gd name="T17" fmla="*/ 26 h 60"/>
                  <a:gd name="T18" fmla="*/ 14 w 62"/>
                  <a:gd name="T19" fmla="*/ 23 h 60"/>
                  <a:gd name="T20" fmla="*/ 21 w 62"/>
                  <a:gd name="T21" fmla="*/ 19 h 60"/>
                  <a:gd name="T22" fmla="*/ 25 w 62"/>
                  <a:gd name="T23" fmla="*/ 13 h 60"/>
                  <a:gd name="T24" fmla="*/ 28 w 62"/>
                  <a:gd name="T25" fmla="*/ 3 h 60"/>
                  <a:gd name="T26" fmla="*/ 31 w 62"/>
                  <a:gd name="T27" fmla="*/ 0 h 60"/>
                  <a:gd name="T28" fmla="*/ 34 w 62"/>
                  <a:gd name="T29" fmla="*/ 3 h 60"/>
                  <a:gd name="T30" fmla="*/ 37 w 62"/>
                  <a:gd name="T31" fmla="*/ 13 h 60"/>
                  <a:gd name="T32" fmla="*/ 41 w 62"/>
                  <a:gd name="T33" fmla="*/ 19 h 60"/>
                  <a:gd name="T34" fmla="*/ 48 w 62"/>
                  <a:gd name="T35" fmla="*/ 23 h 60"/>
                  <a:gd name="T36" fmla="*/ 59 w 62"/>
                  <a:gd name="T37" fmla="*/ 26 h 60"/>
                  <a:gd name="T38" fmla="*/ 62 w 62"/>
                  <a:gd name="T39" fmla="*/ 30 h 60"/>
                  <a:gd name="T40" fmla="*/ 59 w 62"/>
                  <a:gd name="T41" fmla="*/ 33 h 60"/>
                  <a:gd name="T42" fmla="*/ 48 w 62"/>
                  <a:gd name="T43" fmla="*/ 36 h 60"/>
                  <a:gd name="T44" fmla="*/ 41 w 62"/>
                  <a:gd name="T45" fmla="*/ 40 h 60"/>
                  <a:gd name="T46" fmla="*/ 37 w 62"/>
                  <a:gd name="T47" fmla="*/ 46 h 60"/>
                  <a:gd name="T48" fmla="*/ 34 w 62"/>
                  <a:gd name="T49" fmla="*/ 57 h 60"/>
                  <a:gd name="T50" fmla="*/ 31 w 62"/>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0">
                    <a:moveTo>
                      <a:pt x="31" y="60"/>
                    </a:moveTo>
                    <a:lnTo>
                      <a:pt x="31" y="60"/>
                    </a:lnTo>
                    <a:cubicBezTo>
                      <a:pt x="29" y="60"/>
                      <a:pt x="28" y="59"/>
                      <a:pt x="28" y="57"/>
                    </a:cubicBezTo>
                    <a:cubicBezTo>
                      <a:pt x="27" y="53"/>
                      <a:pt x="26" y="49"/>
                      <a:pt x="25" y="46"/>
                    </a:cubicBezTo>
                    <a:cubicBezTo>
                      <a:pt x="24" y="44"/>
                      <a:pt x="22" y="41"/>
                      <a:pt x="21" y="40"/>
                    </a:cubicBezTo>
                    <a:cubicBezTo>
                      <a:pt x="19" y="38"/>
                      <a:pt x="17" y="37"/>
                      <a:pt x="14" y="36"/>
                    </a:cubicBezTo>
                    <a:cubicBezTo>
                      <a:pt x="11" y="35"/>
                      <a:pt x="8" y="34"/>
                      <a:pt x="3" y="33"/>
                    </a:cubicBezTo>
                    <a:cubicBezTo>
                      <a:pt x="1" y="33"/>
                      <a:pt x="0" y="31"/>
                      <a:pt x="0" y="30"/>
                    </a:cubicBezTo>
                    <a:cubicBezTo>
                      <a:pt x="0" y="28"/>
                      <a:pt x="1" y="27"/>
                      <a:pt x="3" y="26"/>
                    </a:cubicBezTo>
                    <a:cubicBezTo>
                      <a:pt x="8" y="25"/>
                      <a:pt x="11" y="24"/>
                      <a:pt x="14" y="23"/>
                    </a:cubicBezTo>
                    <a:cubicBezTo>
                      <a:pt x="17" y="22"/>
                      <a:pt x="19" y="21"/>
                      <a:pt x="21" y="19"/>
                    </a:cubicBezTo>
                    <a:cubicBezTo>
                      <a:pt x="22" y="18"/>
                      <a:pt x="24" y="16"/>
                      <a:pt x="25" y="13"/>
                    </a:cubicBezTo>
                    <a:cubicBezTo>
                      <a:pt x="26" y="10"/>
                      <a:pt x="27" y="6"/>
                      <a:pt x="28" y="3"/>
                    </a:cubicBezTo>
                    <a:cubicBezTo>
                      <a:pt x="28" y="1"/>
                      <a:pt x="29" y="0"/>
                      <a:pt x="31" y="0"/>
                    </a:cubicBezTo>
                    <a:cubicBezTo>
                      <a:pt x="33" y="0"/>
                      <a:pt x="34" y="1"/>
                      <a:pt x="34" y="3"/>
                    </a:cubicBezTo>
                    <a:cubicBezTo>
                      <a:pt x="35" y="6"/>
                      <a:pt x="36" y="10"/>
                      <a:pt x="37" y="13"/>
                    </a:cubicBezTo>
                    <a:cubicBezTo>
                      <a:pt x="38" y="16"/>
                      <a:pt x="39" y="18"/>
                      <a:pt x="41" y="19"/>
                    </a:cubicBezTo>
                    <a:cubicBezTo>
                      <a:pt x="43" y="21"/>
                      <a:pt x="45" y="22"/>
                      <a:pt x="48" y="23"/>
                    </a:cubicBezTo>
                    <a:cubicBezTo>
                      <a:pt x="51" y="24"/>
                      <a:pt x="54" y="25"/>
                      <a:pt x="59" y="26"/>
                    </a:cubicBezTo>
                    <a:cubicBezTo>
                      <a:pt x="61" y="27"/>
                      <a:pt x="62" y="28"/>
                      <a:pt x="62" y="30"/>
                    </a:cubicBezTo>
                    <a:cubicBezTo>
                      <a:pt x="62" y="31"/>
                      <a:pt x="61" y="33"/>
                      <a:pt x="59" y="33"/>
                    </a:cubicBezTo>
                    <a:cubicBezTo>
                      <a:pt x="54" y="34"/>
                      <a:pt x="51" y="35"/>
                      <a:pt x="48" y="36"/>
                    </a:cubicBezTo>
                    <a:cubicBezTo>
                      <a:pt x="45" y="37"/>
                      <a:pt x="43" y="38"/>
                      <a:pt x="41" y="40"/>
                    </a:cubicBezTo>
                    <a:cubicBezTo>
                      <a:pt x="39" y="41"/>
                      <a:pt x="38" y="44"/>
                      <a:pt x="37" y="46"/>
                    </a:cubicBezTo>
                    <a:cubicBezTo>
                      <a:pt x="36" y="49"/>
                      <a:pt x="35" y="53"/>
                      <a:pt x="34" y="57"/>
                    </a:cubicBezTo>
                    <a:cubicBezTo>
                      <a:pt x="34" y="59"/>
                      <a:pt x="33" y="60"/>
                      <a:pt x="31" y="60"/>
                    </a:cubicBez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45">
                <a:extLst>
                  <a:ext uri="{FF2B5EF4-FFF2-40B4-BE49-F238E27FC236}">
                    <a16:creationId xmlns:a16="http://schemas.microsoft.com/office/drawing/2014/main" id="{500DC8C5-5D91-4998-81C7-4CF333F355F6}"/>
                  </a:ext>
                </a:extLst>
              </p:cNvPr>
              <p:cNvSpPr>
                <a:spLocks/>
              </p:cNvSpPr>
              <p:nvPr/>
            </p:nvSpPr>
            <p:spPr bwMode="auto">
              <a:xfrm>
                <a:off x="604838" y="5218113"/>
                <a:ext cx="57150" cy="53975"/>
              </a:xfrm>
              <a:custGeom>
                <a:avLst/>
                <a:gdLst>
                  <a:gd name="T0" fmla="*/ 30 w 61"/>
                  <a:gd name="T1" fmla="*/ 60 h 60"/>
                  <a:gd name="T2" fmla="*/ 30 w 61"/>
                  <a:gd name="T3" fmla="*/ 60 h 60"/>
                  <a:gd name="T4" fmla="*/ 27 w 61"/>
                  <a:gd name="T5" fmla="*/ 57 h 60"/>
                  <a:gd name="T6" fmla="*/ 24 w 61"/>
                  <a:gd name="T7" fmla="*/ 46 h 60"/>
                  <a:gd name="T8" fmla="*/ 20 w 61"/>
                  <a:gd name="T9" fmla="*/ 40 h 60"/>
                  <a:gd name="T10" fmla="*/ 14 w 61"/>
                  <a:gd name="T11" fmla="*/ 36 h 60"/>
                  <a:gd name="T12" fmla="*/ 3 w 61"/>
                  <a:gd name="T13" fmla="*/ 33 h 60"/>
                  <a:gd name="T14" fmla="*/ 0 w 61"/>
                  <a:gd name="T15" fmla="*/ 30 h 60"/>
                  <a:gd name="T16" fmla="*/ 3 w 61"/>
                  <a:gd name="T17" fmla="*/ 26 h 60"/>
                  <a:gd name="T18" fmla="*/ 14 w 61"/>
                  <a:gd name="T19" fmla="*/ 23 h 60"/>
                  <a:gd name="T20" fmla="*/ 20 w 61"/>
                  <a:gd name="T21" fmla="*/ 19 h 60"/>
                  <a:gd name="T22" fmla="*/ 24 w 61"/>
                  <a:gd name="T23" fmla="*/ 13 h 60"/>
                  <a:gd name="T24" fmla="*/ 27 w 61"/>
                  <a:gd name="T25" fmla="*/ 3 h 60"/>
                  <a:gd name="T26" fmla="*/ 30 w 61"/>
                  <a:gd name="T27" fmla="*/ 0 h 60"/>
                  <a:gd name="T28" fmla="*/ 34 w 61"/>
                  <a:gd name="T29" fmla="*/ 3 h 60"/>
                  <a:gd name="T30" fmla="*/ 37 w 61"/>
                  <a:gd name="T31" fmla="*/ 13 h 60"/>
                  <a:gd name="T32" fmla="*/ 41 w 61"/>
                  <a:gd name="T33" fmla="*/ 19 h 60"/>
                  <a:gd name="T34" fmla="*/ 47 w 61"/>
                  <a:gd name="T35" fmla="*/ 23 h 60"/>
                  <a:gd name="T36" fmla="*/ 58 w 61"/>
                  <a:gd name="T37" fmla="*/ 26 h 60"/>
                  <a:gd name="T38" fmla="*/ 61 w 61"/>
                  <a:gd name="T39" fmla="*/ 30 h 60"/>
                  <a:gd name="T40" fmla="*/ 58 w 61"/>
                  <a:gd name="T41" fmla="*/ 33 h 60"/>
                  <a:gd name="T42" fmla="*/ 47 w 61"/>
                  <a:gd name="T43" fmla="*/ 36 h 60"/>
                  <a:gd name="T44" fmla="*/ 41 w 61"/>
                  <a:gd name="T45" fmla="*/ 40 h 60"/>
                  <a:gd name="T46" fmla="*/ 37 w 61"/>
                  <a:gd name="T47" fmla="*/ 46 h 60"/>
                  <a:gd name="T48" fmla="*/ 34 w 61"/>
                  <a:gd name="T49" fmla="*/ 57 h 60"/>
                  <a:gd name="T50" fmla="*/ 30 w 61"/>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0">
                    <a:moveTo>
                      <a:pt x="30" y="60"/>
                    </a:moveTo>
                    <a:lnTo>
                      <a:pt x="30" y="60"/>
                    </a:lnTo>
                    <a:cubicBezTo>
                      <a:pt x="29" y="60"/>
                      <a:pt x="27" y="59"/>
                      <a:pt x="27" y="57"/>
                    </a:cubicBezTo>
                    <a:cubicBezTo>
                      <a:pt x="26" y="53"/>
                      <a:pt x="25" y="49"/>
                      <a:pt x="24" y="46"/>
                    </a:cubicBezTo>
                    <a:cubicBezTo>
                      <a:pt x="23" y="44"/>
                      <a:pt x="22" y="41"/>
                      <a:pt x="20" y="40"/>
                    </a:cubicBezTo>
                    <a:cubicBezTo>
                      <a:pt x="19" y="38"/>
                      <a:pt x="16" y="37"/>
                      <a:pt x="14" y="36"/>
                    </a:cubicBezTo>
                    <a:cubicBezTo>
                      <a:pt x="11" y="35"/>
                      <a:pt x="7" y="34"/>
                      <a:pt x="3" y="33"/>
                    </a:cubicBezTo>
                    <a:cubicBezTo>
                      <a:pt x="1" y="33"/>
                      <a:pt x="0" y="31"/>
                      <a:pt x="0" y="30"/>
                    </a:cubicBezTo>
                    <a:cubicBezTo>
                      <a:pt x="0" y="28"/>
                      <a:pt x="1" y="27"/>
                      <a:pt x="3" y="26"/>
                    </a:cubicBezTo>
                    <a:cubicBezTo>
                      <a:pt x="7" y="25"/>
                      <a:pt x="11" y="24"/>
                      <a:pt x="14" y="23"/>
                    </a:cubicBezTo>
                    <a:cubicBezTo>
                      <a:pt x="16" y="22"/>
                      <a:pt x="19" y="21"/>
                      <a:pt x="20" y="19"/>
                    </a:cubicBezTo>
                    <a:cubicBezTo>
                      <a:pt x="22" y="18"/>
                      <a:pt x="23" y="16"/>
                      <a:pt x="24" y="13"/>
                    </a:cubicBezTo>
                    <a:cubicBezTo>
                      <a:pt x="25" y="10"/>
                      <a:pt x="26" y="6"/>
                      <a:pt x="27" y="3"/>
                    </a:cubicBezTo>
                    <a:cubicBezTo>
                      <a:pt x="27" y="1"/>
                      <a:pt x="29" y="0"/>
                      <a:pt x="30" y="0"/>
                    </a:cubicBezTo>
                    <a:cubicBezTo>
                      <a:pt x="32" y="0"/>
                      <a:pt x="33" y="1"/>
                      <a:pt x="34" y="3"/>
                    </a:cubicBezTo>
                    <a:cubicBezTo>
                      <a:pt x="35" y="6"/>
                      <a:pt x="36" y="10"/>
                      <a:pt x="37" y="13"/>
                    </a:cubicBezTo>
                    <a:cubicBezTo>
                      <a:pt x="38" y="16"/>
                      <a:pt x="39" y="18"/>
                      <a:pt x="41" y="19"/>
                    </a:cubicBezTo>
                    <a:cubicBezTo>
                      <a:pt x="42" y="21"/>
                      <a:pt x="44" y="22"/>
                      <a:pt x="47" y="23"/>
                    </a:cubicBezTo>
                    <a:cubicBezTo>
                      <a:pt x="50" y="24"/>
                      <a:pt x="54" y="25"/>
                      <a:pt x="58" y="26"/>
                    </a:cubicBezTo>
                    <a:cubicBezTo>
                      <a:pt x="60" y="27"/>
                      <a:pt x="61" y="28"/>
                      <a:pt x="61" y="30"/>
                    </a:cubicBezTo>
                    <a:cubicBezTo>
                      <a:pt x="61" y="31"/>
                      <a:pt x="60" y="33"/>
                      <a:pt x="58" y="33"/>
                    </a:cubicBezTo>
                    <a:cubicBezTo>
                      <a:pt x="54" y="34"/>
                      <a:pt x="50" y="35"/>
                      <a:pt x="47" y="36"/>
                    </a:cubicBezTo>
                    <a:cubicBezTo>
                      <a:pt x="44" y="37"/>
                      <a:pt x="42" y="38"/>
                      <a:pt x="41" y="40"/>
                    </a:cubicBezTo>
                    <a:cubicBezTo>
                      <a:pt x="39" y="41"/>
                      <a:pt x="38" y="44"/>
                      <a:pt x="37" y="46"/>
                    </a:cubicBezTo>
                    <a:cubicBezTo>
                      <a:pt x="36" y="49"/>
                      <a:pt x="35" y="53"/>
                      <a:pt x="34" y="57"/>
                    </a:cubicBezTo>
                    <a:cubicBezTo>
                      <a:pt x="33" y="59"/>
                      <a:pt x="32" y="60"/>
                      <a:pt x="30" y="60"/>
                    </a:cubicBez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46">
                <a:extLst>
                  <a:ext uri="{FF2B5EF4-FFF2-40B4-BE49-F238E27FC236}">
                    <a16:creationId xmlns:a16="http://schemas.microsoft.com/office/drawing/2014/main" id="{2B347D79-A0DE-4E70-865A-F223308E3187}"/>
                  </a:ext>
                </a:extLst>
              </p:cNvPr>
              <p:cNvSpPr>
                <a:spLocks/>
              </p:cNvSpPr>
              <p:nvPr/>
            </p:nvSpPr>
            <p:spPr bwMode="auto">
              <a:xfrm>
                <a:off x="604838" y="5416550"/>
                <a:ext cx="57150" cy="57150"/>
              </a:xfrm>
              <a:custGeom>
                <a:avLst/>
                <a:gdLst>
                  <a:gd name="T0" fmla="*/ 30 w 61"/>
                  <a:gd name="T1" fmla="*/ 0 h 62"/>
                  <a:gd name="T2" fmla="*/ 30 w 61"/>
                  <a:gd name="T3" fmla="*/ 0 h 62"/>
                  <a:gd name="T4" fmla="*/ 34 w 61"/>
                  <a:gd name="T5" fmla="*/ 3 h 62"/>
                  <a:gd name="T6" fmla="*/ 37 w 61"/>
                  <a:gd name="T7" fmla="*/ 14 h 62"/>
                  <a:gd name="T8" fmla="*/ 41 w 61"/>
                  <a:gd name="T9" fmla="*/ 21 h 62"/>
                  <a:gd name="T10" fmla="*/ 47 w 61"/>
                  <a:gd name="T11" fmla="*/ 25 h 62"/>
                  <a:gd name="T12" fmla="*/ 58 w 61"/>
                  <a:gd name="T13" fmla="*/ 28 h 62"/>
                  <a:gd name="T14" fmla="*/ 61 w 61"/>
                  <a:gd name="T15" fmla="*/ 31 h 62"/>
                  <a:gd name="T16" fmla="*/ 58 w 61"/>
                  <a:gd name="T17" fmla="*/ 34 h 62"/>
                  <a:gd name="T18" fmla="*/ 47 w 61"/>
                  <a:gd name="T19" fmla="*/ 37 h 62"/>
                  <a:gd name="T20" fmla="*/ 41 w 61"/>
                  <a:gd name="T21" fmla="*/ 41 h 62"/>
                  <a:gd name="T22" fmla="*/ 37 w 61"/>
                  <a:gd name="T23" fmla="*/ 48 h 62"/>
                  <a:gd name="T24" fmla="*/ 34 w 61"/>
                  <a:gd name="T25" fmla="*/ 59 h 62"/>
                  <a:gd name="T26" fmla="*/ 30 w 61"/>
                  <a:gd name="T27" fmla="*/ 62 h 62"/>
                  <a:gd name="T28" fmla="*/ 27 w 61"/>
                  <a:gd name="T29" fmla="*/ 59 h 62"/>
                  <a:gd name="T30" fmla="*/ 24 w 61"/>
                  <a:gd name="T31" fmla="*/ 48 h 62"/>
                  <a:gd name="T32" fmla="*/ 20 w 61"/>
                  <a:gd name="T33" fmla="*/ 41 h 62"/>
                  <a:gd name="T34" fmla="*/ 14 w 61"/>
                  <a:gd name="T35" fmla="*/ 37 h 62"/>
                  <a:gd name="T36" fmla="*/ 3 w 61"/>
                  <a:gd name="T37" fmla="*/ 34 h 62"/>
                  <a:gd name="T38" fmla="*/ 0 w 61"/>
                  <a:gd name="T39" fmla="*/ 31 h 62"/>
                  <a:gd name="T40" fmla="*/ 3 w 61"/>
                  <a:gd name="T41" fmla="*/ 28 h 62"/>
                  <a:gd name="T42" fmla="*/ 14 w 61"/>
                  <a:gd name="T43" fmla="*/ 25 h 62"/>
                  <a:gd name="T44" fmla="*/ 20 w 61"/>
                  <a:gd name="T45" fmla="*/ 21 h 62"/>
                  <a:gd name="T46" fmla="*/ 24 w 61"/>
                  <a:gd name="T47" fmla="*/ 14 h 62"/>
                  <a:gd name="T48" fmla="*/ 27 w 61"/>
                  <a:gd name="T49" fmla="*/ 3 h 62"/>
                  <a:gd name="T50" fmla="*/ 30 w 61"/>
                  <a:gd name="T5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0" y="0"/>
                    </a:moveTo>
                    <a:lnTo>
                      <a:pt x="30" y="0"/>
                    </a:lnTo>
                    <a:cubicBezTo>
                      <a:pt x="32" y="0"/>
                      <a:pt x="33" y="1"/>
                      <a:pt x="34" y="3"/>
                    </a:cubicBezTo>
                    <a:cubicBezTo>
                      <a:pt x="35" y="8"/>
                      <a:pt x="36" y="11"/>
                      <a:pt x="37" y="14"/>
                    </a:cubicBezTo>
                    <a:cubicBezTo>
                      <a:pt x="38" y="17"/>
                      <a:pt x="39" y="19"/>
                      <a:pt x="41" y="21"/>
                    </a:cubicBezTo>
                    <a:cubicBezTo>
                      <a:pt x="42" y="23"/>
                      <a:pt x="44" y="24"/>
                      <a:pt x="47" y="25"/>
                    </a:cubicBezTo>
                    <a:cubicBezTo>
                      <a:pt x="50" y="26"/>
                      <a:pt x="54" y="27"/>
                      <a:pt x="58" y="28"/>
                    </a:cubicBezTo>
                    <a:cubicBezTo>
                      <a:pt x="60" y="28"/>
                      <a:pt x="61" y="29"/>
                      <a:pt x="61" y="31"/>
                    </a:cubicBezTo>
                    <a:cubicBezTo>
                      <a:pt x="61" y="33"/>
                      <a:pt x="60" y="34"/>
                      <a:pt x="58" y="34"/>
                    </a:cubicBezTo>
                    <a:cubicBezTo>
                      <a:pt x="54" y="35"/>
                      <a:pt x="50" y="36"/>
                      <a:pt x="47" y="37"/>
                    </a:cubicBezTo>
                    <a:cubicBezTo>
                      <a:pt x="44" y="38"/>
                      <a:pt x="42" y="39"/>
                      <a:pt x="41" y="41"/>
                    </a:cubicBezTo>
                    <a:cubicBezTo>
                      <a:pt x="39" y="43"/>
                      <a:pt x="38" y="45"/>
                      <a:pt x="37" y="48"/>
                    </a:cubicBezTo>
                    <a:cubicBezTo>
                      <a:pt x="36" y="51"/>
                      <a:pt x="35" y="54"/>
                      <a:pt x="34" y="59"/>
                    </a:cubicBezTo>
                    <a:cubicBezTo>
                      <a:pt x="33" y="61"/>
                      <a:pt x="32" y="62"/>
                      <a:pt x="30" y="62"/>
                    </a:cubicBezTo>
                    <a:cubicBezTo>
                      <a:pt x="29" y="62"/>
                      <a:pt x="27" y="61"/>
                      <a:pt x="27" y="59"/>
                    </a:cubicBezTo>
                    <a:cubicBezTo>
                      <a:pt x="26" y="54"/>
                      <a:pt x="25" y="51"/>
                      <a:pt x="24" y="48"/>
                    </a:cubicBezTo>
                    <a:cubicBezTo>
                      <a:pt x="23" y="45"/>
                      <a:pt x="22" y="43"/>
                      <a:pt x="20" y="41"/>
                    </a:cubicBezTo>
                    <a:cubicBezTo>
                      <a:pt x="19" y="39"/>
                      <a:pt x="16" y="38"/>
                      <a:pt x="14" y="37"/>
                    </a:cubicBezTo>
                    <a:cubicBezTo>
                      <a:pt x="11" y="36"/>
                      <a:pt x="7" y="35"/>
                      <a:pt x="3" y="34"/>
                    </a:cubicBezTo>
                    <a:cubicBezTo>
                      <a:pt x="1" y="34"/>
                      <a:pt x="0" y="33"/>
                      <a:pt x="0" y="31"/>
                    </a:cubicBezTo>
                    <a:cubicBezTo>
                      <a:pt x="0" y="29"/>
                      <a:pt x="1" y="28"/>
                      <a:pt x="3" y="28"/>
                    </a:cubicBezTo>
                    <a:cubicBezTo>
                      <a:pt x="7" y="27"/>
                      <a:pt x="11" y="26"/>
                      <a:pt x="14" y="25"/>
                    </a:cubicBezTo>
                    <a:cubicBezTo>
                      <a:pt x="16" y="24"/>
                      <a:pt x="19" y="23"/>
                      <a:pt x="20" y="21"/>
                    </a:cubicBezTo>
                    <a:cubicBezTo>
                      <a:pt x="22" y="19"/>
                      <a:pt x="23" y="17"/>
                      <a:pt x="24" y="14"/>
                    </a:cubicBezTo>
                    <a:cubicBezTo>
                      <a:pt x="25" y="11"/>
                      <a:pt x="26" y="8"/>
                      <a:pt x="27" y="3"/>
                    </a:cubicBezTo>
                    <a:cubicBezTo>
                      <a:pt x="27" y="1"/>
                      <a:pt x="29" y="0"/>
                      <a:pt x="30" y="0"/>
                    </a:cubicBez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77E25A17-6AAD-43B9-9FF6-70155B61B297}"/>
              </a:ext>
            </a:extLst>
          </p:cNvPr>
          <p:cNvGrpSpPr/>
          <p:nvPr/>
        </p:nvGrpSpPr>
        <p:grpSpPr>
          <a:xfrm>
            <a:off x="7052201" y="5222429"/>
            <a:ext cx="1280160" cy="1280160"/>
            <a:chOff x="5218321" y="4819403"/>
            <a:chExt cx="731520" cy="731520"/>
          </a:xfrm>
        </p:grpSpPr>
        <p:sp>
          <p:nvSpPr>
            <p:cNvPr id="39" name="Flowchart: Connector 38">
              <a:extLst>
                <a:ext uri="{FF2B5EF4-FFF2-40B4-BE49-F238E27FC236}">
                  <a16:creationId xmlns:a16="http://schemas.microsoft.com/office/drawing/2014/main" id="{1E6E4BDA-B43B-43FB-BA84-48AE326CD6ED}"/>
                </a:ext>
              </a:extLst>
            </p:cNvPr>
            <p:cNvSpPr/>
            <p:nvPr/>
          </p:nvSpPr>
          <p:spPr bwMode="auto">
            <a:xfrm>
              <a:off x="5218321" y="4819403"/>
              <a:ext cx="731520" cy="731520"/>
            </a:xfrm>
            <a:prstGeom prst="flowChartConnector">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err="1">
                <a:ln>
                  <a:noFill/>
                </a:ln>
                <a:gradFill>
                  <a:gsLst>
                    <a:gs pos="8850">
                      <a:srgbClr val="1A1A1A"/>
                    </a:gs>
                    <a:gs pos="25000">
                      <a:srgbClr val="1A1A1A"/>
                    </a:gs>
                  </a:gsLst>
                  <a:lin ang="5400000" scaled="0"/>
                </a:gradFill>
                <a:effectLst/>
                <a:uLnTx/>
                <a:uFillTx/>
                <a:latin typeface="Segoe UI Semibold"/>
                <a:ea typeface="+mn-ea"/>
                <a:cs typeface="+mn-cs"/>
              </a:endParaRPr>
            </a:p>
          </p:txBody>
        </p:sp>
        <p:grpSp>
          <p:nvGrpSpPr>
            <p:cNvPr id="40" name="Group 16">
              <a:extLst>
                <a:ext uri="{FF2B5EF4-FFF2-40B4-BE49-F238E27FC236}">
                  <a16:creationId xmlns:a16="http://schemas.microsoft.com/office/drawing/2014/main" id="{09B3E364-77D9-42DD-B8C4-421EE58CD718}"/>
                </a:ext>
              </a:extLst>
            </p:cNvPr>
            <p:cNvGrpSpPr>
              <a:grpSpLocks noChangeAspect="1"/>
            </p:cNvGrpSpPr>
            <p:nvPr/>
          </p:nvGrpSpPr>
          <p:grpSpPr bwMode="auto">
            <a:xfrm>
              <a:off x="5386450" y="4953083"/>
              <a:ext cx="395262" cy="457200"/>
              <a:chOff x="13" y="7"/>
              <a:chExt cx="351" cy="406"/>
            </a:xfrm>
            <a:solidFill>
              <a:schemeClr val="accent1"/>
            </a:solidFill>
            <a:effectLst>
              <a:outerShdw blurRad="76200" dir="18900000" sy="23000" kx="-1200000" algn="bl" rotWithShape="0">
                <a:prstClr val="black">
                  <a:alpha val="20000"/>
                </a:prstClr>
              </a:outerShdw>
            </a:effectLst>
          </p:grpSpPr>
          <p:sp>
            <p:nvSpPr>
              <p:cNvPr id="41" name="Freeform 17">
                <a:extLst>
                  <a:ext uri="{FF2B5EF4-FFF2-40B4-BE49-F238E27FC236}">
                    <a16:creationId xmlns:a16="http://schemas.microsoft.com/office/drawing/2014/main" id="{AE9D896A-9574-4AE7-8BF6-864C0A395AD2}"/>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reeform 18">
                <a:extLst>
                  <a:ext uri="{FF2B5EF4-FFF2-40B4-BE49-F238E27FC236}">
                    <a16:creationId xmlns:a16="http://schemas.microsoft.com/office/drawing/2014/main" id="{38584DD0-87FC-49A9-A34A-4E2D0539B03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Line 19">
                <a:extLst>
                  <a:ext uri="{FF2B5EF4-FFF2-40B4-BE49-F238E27FC236}">
                    <a16:creationId xmlns:a16="http://schemas.microsoft.com/office/drawing/2014/main" id="{783C8F51-365D-4560-AD06-1648FC685C2B}"/>
                  </a:ext>
                </a:extLst>
              </p:cNvPr>
              <p:cNvSpPr>
                <a:spLocks noChangeShapeType="1"/>
              </p:cNvSpPr>
              <p:nvPr/>
            </p:nvSpPr>
            <p:spPr bwMode="auto">
              <a:xfrm>
                <a:off x="288" y="282"/>
                <a:ext cx="0" cy="93"/>
              </a:xfrm>
              <a:prstGeom prst="line">
                <a:avLst/>
              </a:pr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20">
                <a:extLst>
                  <a:ext uri="{FF2B5EF4-FFF2-40B4-BE49-F238E27FC236}">
                    <a16:creationId xmlns:a16="http://schemas.microsoft.com/office/drawing/2014/main" id="{E293F48F-E808-4186-9239-E0CE577FC949}"/>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21">
                <a:extLst>
                  <a:ext uri="{FF2B5EF4-FFF2-40B4-BE49-F238E27FC236}">
                    <a16:creationId xmlns:a16="http://schemas.microsoft.com/office/drawing/2014/main" id="{B521AFE2-8392-452D-947A-229A29881B5B}"/>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Line 22">
                <a:extLst>
                  <a:ext uri="{FF2B5EF4-FFF2-40B4-BE49-F238E27FC236}">
                    <a16:creationId xmlns:a16="http://schemas.microsoft.com/office/drawing/2014/main" id="{774FAE87-EFEA-4803-B9EB-325F153C29EC}"/>
                  </a:ext>
                </a:extLst>
              </p:cNvPr>
              <p:cNvSpPr>
                <a:spLocks noChangeShapeType="1"/>
              </p:cNvSpPr>
              <p:nvPr/>
            </p:nvSpPr>
            <p:spPr bwMode="auto">
              <a:xfrm>
                <a:off x="89" y="282"/>
                <a:ext cx="0" cy="93"/>
              </a:xfrm>
              <a:prstGeom prst="line">
                <a:avLst/>
              </a:pr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reeform 23">
                <a:extLst>
                  <a:ext uri="{FF2B5EF4-FFF2-40B4-BE49-F238E27FC236}">
                    <a16:creationId xmlns:a16="http://schemas.microsoft.com/office/drawing/2014/main" id="{CC202A4B-D8F7-467B-BFF4-F1BDACD2E1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24">
                <a:extLst>
                  <a:ext uri="{FF2B5EF4-FFF2-40B4-BE49-F238E27FC236}">
                    <a16:creationId xmlns:a16="http://schemas.microsoft.com/office/drawing/2014/main" id="{D17A6F69-F4CE-4C00-9043-1598D712461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25">
                <a:extLst>
                  <a:ext uri="{FF2B5EF4-FFF2-40B4-BE49-F238E27FC236}">
                    <a16:creationId xmlns:a16="http://schemas.microsoft.com/office/drawing/2014/main" id="{A80A60F5-5F9B-447C-ACAC-52202B3E28E4}"/>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Line 26">
                <a:extLst>
                  <a:ext uri="{FF2B5EF4-FFF2-40B4-BE49-F238E27FC236}">
                    <a16:creationId xmlns:a16="http://schemas.microsoft.com/office/drawing/2014/main" id="{A0ED20AF-8243-48FF-A17D-59371CFAC282}"/>
                  </a:ext>
                </a:extLst>
              </p:cNvPr>
              <p:cNvSpPr>
                <a:spLocks noChangeShapeType="1"/>
              </p:cNvSpPr>
              <p:nvPr/>
            </p:nvSpPr>
            <p:spPr bwMode="auto">
              <a:xfrm>
                <a:off x="189" y="96"/>
                <a:ext cx="0" cy="87"/>
              </a:xfrm>
              <a:prstGeom prst="line">
                <a:avLst/>
              </a:pr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27">
                <a:extLst>
                  <a:ext uri="{FF2B5EF4-FFF2-40B4-BE49-F238E27FC236}">
                    <a16:creationId xmlns:a16="http://schemas.microsoft.com/office/drawing/2014/main" id="{DA5C564E-0F20-4A2B-B20C-2135692B7811}"/>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28">
                <a:extLst>
                  <a:ext uri="{FF2B5EF4-FFF2-40B4-BE49-F238E27FC236}">
                    <a16:creationId xmlns:a16="http://schemas.microsoft.com/office/drawing/2014/main" id="{D3AF7F59-F564-4E86-B65A-599F19E19B5A}"/>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53" name="Rectangle 52">
            <a:extLst>
              <a:ext uri="{FF2B5EF4-FFF2-40B4-BE49-F238E27FC236}">
                <a16:creationId xmlns:a16="http://schemas.microsoft.com/office/drawing/2014/main" id="{650E94AA-6B98-453C-8429-D7F1BDD57514}"/>
              </a:ext>
            </a:extLst>
          </p:cNvPr>
          <p:cNvSpPr/>
          <p:nvPr/>
        </p:nvSpPr>
        <p:spPr>
          <a:xfrm>
            <a:off x="632182" y="3360669"/>
            <a:ext cx="1832027" cy="70788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20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Key migration scenarios</a:t>
            </a:r>
          </a:p>
        </p:txBody>
      </p:sp>
      <p:sp>
        <p:nvSpPr>
          <p:cNvPr id="54" name="Rectangle 53">
            <a:extLst>
              <a:ext uri="{FF2B5EF4-FFF2-40B4-BE49-F238E27FC236}">
                <a16:creationId xmlns:a16="http://schemas.microsoft.com/office/drawing/2014/main" id="{7EF8753E-BB54-4768-868B-050ABA1022AC}"/>
              </a:ext>
            </a:extLst>
          </p:cNvPr>
          <p:cNvSpPr/>
          <p:nvPr/>
        </p:nvSpPr>
        <p:spPr>
          <a:xfrm>
            <a:off x="1453676" y="5265666"/>
            <a:ext cx="2743526" cy="101566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20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Integrated discovery, assessment, and migration capabilities</a:t>
            </a:r>
          </a:p>
        </p:txBody>
      </p:sp>
      <p:sp>
        <p:nvSpPr>
          <p:cNvPr id="55" name="Rectangle 54">
            <a:extLst>
              <a:ext uri="{FF2B5EF4-FFF2-40B4-BE49-F238E27FC236}">
                <a16:creationId xmlns:a16="http://schemas.microsoft.com/office/drawing/2014/main" id="{1890F0CC-BE03-4246-B759-440EA24FFBCF}"/>
              </a:ext>
            </a:extLst>
          </p:cNvPr>
          <p:cNvSpPr/>
          <p:nvPr/>
        </p:nvSpPr>
        <p:spPr>
          <a:xfrm>
            <a:off x="8493003" y="5216178"/>
            <a:ext cx="3249643" cy="101566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20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Powered by Microsoft and extensible with ISV partner tools</a:t>
            </a:r>
          </a:p>
        </p:txBody>
      </p:sp>
      <p:sp>
        <p:nvSpPr>
          <p:cNvPr id="56" name="Rectangle 55">
            <a:extLst>
              <a:ext uri="{FF2B5EF4-FFF2-40B4-BE49-F238E27FC236}">
                <a16:creationId xmlns:a16="http://schemas.microsoft.com/office/drawing/2014/main" id="{A0B6E47E-B32E-45DE-87D3-F7BAA98DF959}"/>
              </a:ext>
            </a:extLst>
          </p:cNvPr>
          <p:cNvSpPr/>
          <p:nvPr/>
        </p:nvSpPr>
        <p:spPr>
          <a:xfrm>
            <a:off x="9982120" y="3376259"/>
            <a:ext cx="2258930" cy="132343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20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Centralized migration repository with end-to-end tracking</a:t>
            </a:r>
          </a:p>
        </p:txBody>
      </p:sp>
      <p:grpSp>
        <p:nvGrpSpPr>
          <p:cNvPr id="57" name="Group 56">
            <a:extLst>
              <a:ext uri="{FF2B5EF4-FFF2-40B4-BE49-F238E27FC236}">
                <a16:creationId xmlns:a16="http://schemas.microsoft.com/office/drawing/2014/main" id="{D11B4E16-3E05-4B28-9CBB-0FEA55130561}"/>
              </a:ext>
            </a:extLst>
          </p:cNvPr>
          <p:cNvGrpSpPr/>
          <p:nvPr/>
        </p:nvGrpSpPr>
        <p:grpSpPr>
          <a:xfrm>
            <a:off x="2262633" y="3418639"/>
            <a:ext cx="1114879" cy="1115568"/>
            <a:chOff x="7031510" y="6183940"/>
            <a:chExt cx="899315" cy="899315"/>
          </a:xfrm>
        </p:grpSpPr>
        <p:sp>
          <p:nvSpPr>
            <p:cNvPr id="58" name="Arc 57">
              <a:extLst>
                <a:ext uri="{FF2B5EF4-FFF2-40B4-BE49-F238E27FC236}">
                  <a16:creationId xmlns:a16="http://schemas.microsoft.com/office/drawing/2014/main" id="{F08E8F58-02DF-4A3F-BE37-1BFD0B600E5C}"/>
                </a:ext>
              </a:extLst>
            </p:cNvPr>
            <p:cNvSpPr/>
            <p:nvPr/>
          </p:nvSpPr>
          <p:spPr>
            <a:xfrm>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59" name="Arc 58">
              <a:extLst>
                <a:ext uri="{FF2B5EF4-FFF2-40B4-BE49-F238E27FC236}">
                  <a16:creationId xmlns:a16="http://schemas.microsoft.com/office/drawing/2014/main" id="{38243855-ADDE-4C87-8F20-4CDE96FD273E}"/>
                </a:ext>
              </a:extLst>
            </p:cNvPr>
            <p:cNvSpPr/>
            <p:nvPr/>
          </p:nvSpPr>
          <p:spPr>
            <a:xfrm flipH="1" flipV="1">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E71DF438-7175-43CC-AE55-1225942990A8}"/>
              </a:ext>
            </a:extLst>
          </p:cNvPr>
          <p:cNvGrpSpPr/>
          <p:nvPr/>
        </p:nvGrpSpPr>
        <p:grpSpPr>
          <a:xfrm>
            <a:off x="4373453" y="5343961"/>
            <a:ext cx="1114879" cy="1115568"/>
            <a:chOff x="7031510" y="6183940"/>
            <a:chExt cx="899315" cy="899315"/>
          </a:xfrm>
        </p:grpSpPr>
        <p:sp>
          <p:nvSpPr>
            <p:cNvPr id="61" name="Arc 60">
              <a:extLst>
                <a:ext uri="{FF2B5EF4-FFF2-40B4-BE49-F238E27FC236}">
                  <a16:creationId xmlns:a16="http://schemas.microsoft.com/office/drawing/2014/main" id="{F1DFEE39-AA16-4D9B-AA59-6DFAD31F6E22}"/>
                </a:ext>
              </a:extLst>
            </p:cNvPr>
            <p:cNvSpPr/>
            <p:nvPr/>
          </p:nvSpPr>
          <p:spPr>
            <a:xfrm>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62" name="Arc 61">
              <a:extLst>
                <a:ext uri="{FF2B5EF4-FFF2-40B4-BE49-F238E27FC236}">
                  <a16:creationId xmlns:a16="http://schemas.microsoft.com/office/drawing/2014/main" id="{37FA7B1C-703A-48F1-B1DE-BC5BF876771E}"/>
                </a:ext>
              </a:extLst>
            </p:cNvPr>
            <p:cNvSpPr/>
            <p:nvPr/>
          </p:nvSpPr>
          <p:spPr>
            <a:xfrm flipH="1" flipV="1">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4D87FF39-4F21-46B4-AED7-DB463A4CCC96}"/>
              </a:ext>
            </a:extLst>
          </p:cNvPr>
          <p:cNvGrpSpPr/>
          <p:nvPr/>
        </p:nvGrpSpPr>
        <p:grpSpPr>
          <a:xfrm>
            <a:off x="7132468" y="5304725"/>
            <a:ext cx="1114879" cy="1115568"/>
            <a:chOff x="7031510" y="6183940"/>
            <a:chExt cx="899315" cy="899315"/>
          </a:xfrm>
        </p:grpSpPr>
        <p:sp>
          <p:nvSpPr>
            <p:cNvPr id="64" name="Arc 63">
              <a:extLst>
                <a:ext uri="{FF2B5EF4-FFF2-40B4-BE49-F238E27FC236}">
                  <a16:creationId xmlns:a16="http://schemas.microsoft.com/office/drawing/2014/main" id="{93BEF4C3-A1A0-4CE6-9CB9-4C6F5C634AFE}"/>
                </a:ext>
              </a:extLst>
            </p:cNvPr>
            <p:cNvSpPr/>
            <p:nvPr/>
          </p:nvSpPr>
          <p:spPr>
            <a:xfrm>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65" name="Arc 64">
              <a:extLst>
                <a:ext uri="{FF2B5EF4-FFF2-40B4-BE49-F238E27FC236}">
                  <a16:creationId xmlns:a16="http://schemas.microsoft.com/office/drawing/2014/main" id="{1977A330-DC18-4287-8D0F-D1974BE06DAD}"/>
                </a:ext>
              </a:extLst>
            </p:cNvPr>
            <p:cNvSpPr/>
            <p:nvPr/>
          </p:nvSpPr>
          <p:spPr>
            <a:xfrm flipH="1" flipV="1">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F88E4D0C-3597-44E1-9263-ACFEFA1F7C69}"/>
              </a:ext>
            </a:extLst>
          </p:cNvPr>
          <p:cNvGrpSpPr/>
          <p:nvPr/>
        </p:nvGrpSpPr>
        <p:grpSpPr>
          <a:xfrm>
            <a:off x="8527537" y="3505092"/>
            <a:ext cx="1114879" cy="1115568"/>
            <a:chOff x="7031510" y="6183940"/>
            <a:chExt cx="899315" cy="899315"/>
          </a:xfrm>
        </p:grpSpPr>
        <p:sp>
          <p:nvSpPr>
            <p:cNvPr id="67" name="Arc 66">
              <a:extLst>
                <a:ext uri="{FF2B5EF4-FFF2-40B4-BE49-F238E27FC236}">
                  <a16:creationId xmlns:a16="http://schemas.microsoft.com/office/drawing/2014/main" id="{FA7C7903-B712-4069-BAB9-C5A061228ECE}"/>
                </a:ext>
              </a:extLst>
            </p:cNvPr>
            <p:cNvSpPr/>
            <p:nvPr/>
          </p:nvSpPr>
          <p:spPr>
            <a:xfrm>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68" name="Arc 67">
              <a:extLst>
                <a:ext uri="{FF2B5EF4-FFF2-40B4-BE49-F238E27FC236}">
                  <a16:creationId xmlns:a16="http://schemas.microsoft.com/office/drawing/2014/main" id="{A129A8A2-66E7-4307-B037-0C07BD053587}"/>
                </a:ext>
              </a:extLst>
            </p:cNvPr>
            <p:cNvSpPr/>
            <p:nvPr/>
          </p:nvSpPr>
          <p:spPr>
            <a:xfrm flipH="1" flipV="1">
              <a:off x="7031510" y="6183940"/>
              <a:ext cx="899315" cy="899315"/>
            </a:xfrm>
            <a:prstGeom prst="arc">
              <a:avLst>
                <a:gd name="adj1" fmla="val 16200000"/>
                <a:gd name="adj2" fmla="val 4971885"/>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20" rtl="0"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73" name="Title 1">
            <a:extLst>
              <a:ext uri="{FF2B5EF4-FFF2-40B4-BE49-F238E27FC236}">
                <a16:creationId xmlns:a16="http://schemas.microsoft.com/office/drawing/2014/main" id="{B88DA326-55CA-4135-B724-551210A49691}"/>
              </a:ext>
            </a:extLst>
          </p:cNvPr>
          <p:cNvSpPr>
            <a:spLocks noGrp="1"/>
          </p:cNvSpPr>
          <p:nvPr>
            <p:ph type="title"/>
          </p:nvPr>
        </p:nvSpPr>
        <p:spPr>
          <a:xfrm>
            <a:off x="2149196" y="457200"/>
            <a:ext cx="9702145" cy="724814"/>
          </a:xfrm>
        </p:spPr>
        <p:txBody>
          <a:bodyPr/>
          <a:lstStyle/>
          <a:p>
            <a:r>
              <a:rPr lang="en-US" sz="4710" b="1" dirty="0">
                <a:solidFill>
                  <a:srgbClr val="0078D4"/>
                </a:solidFill>
                <a:latin typeface="Segoe UI Light (Headings)"/>
              </a:rPr>
              <a:t>Hub for Datacenter Migration</a:t>
            </a:r>
          </a:p>
        </p:txBody>
      </p:sp>
      <p:grpSp>
        <p:nvGrpSpPr>
          <p:cNvPr id="74" name="Picture 52">
            <a:extLst>
              <a:ext uri="{FF2B5EF4-FFF2-40B4-BE49-F238E27FC236}">
                <a16:creationId xmlns:a16="http://schemas.microsoft.com/office/drawing/2014/main" id="{1AF3074D-279E-4EC5-9DD5-D20F373C5814}"/>
              </a:ext>
            </a:extLst>
          </p:cNvPr>
          <p:cNvGrpSpPr>
            <a:grpSpLocks noChangeAspect="1"/>
          </p:cNvGrpSpPr>
          <p:nvPr/>
        </p:nvGrpSpPr>
        <p:grpSpPr>
          <a:xfrm>
            <a:off x="632182" y="457200"/>
            <a:ext cx="1219558" cy="731520"/>
            <a:chOff x="2653753" y="2591824"/>
            <a:chExt cx="1624919" cy="1033449"/>
          </a:xfrm>
        </p:grpSpPr>
        <p:sp>
          <p:nvSpPr>
            <p:cNvPr id="75" name="Freeform: Shape 74">
              <a:extLst>
                <a:ext uri="{FF2B5EF4-FFF2-40B4-BE49-F238E27FC236}">
                  <a16:creationId xmlns:a16="http://schemas.microsoft.com/office/drawing/2014/main" id="{3DC70BEF-E83E-4999-9EE1-47A14A292961}"/>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44FEF02-01F5-40FC-B438-AF514C43822D}"/>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E8A77F8-ACF9-4A07-809F-8D984D5A5411}"/>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466967D-DA58-4370-B56D-338E78D32DF3}"/>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D0656B1-A084-43A4-BC4A-23705C343109}"/>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0D341F3-7C46-4CBC-8839-F273AA825341}"/>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1" name="Rectangle 80">
            <a:extLst>
              <a:ext uri="{FF2B5EF4-FFF2-40B4-BE49-F238E27FC236}">
                <a16:creationId xmlns:a16="http://schemas.microsoft.com/office/drawing/2014/main" id="{52F8A6D6-7CEF-41A9-A6E1-DB78E770EE06}"/>
              </a:ext>
            </a:extLst>
          </p:cNvPr>
          <p:cNvSpPr/>
          <p:nvPr/>
        </p:nvSpPr>
        <p:spPr>
          <a:xfrm>
            <a:off x="211304" y="637431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rgbClr val="000000"/>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584342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par>
                                <p:cTn id="12" presetID="8" presetClass="emph" presetSubtype="0" repeatCount="indefinite" accel="50000" decel="50000" fill="hold" nodeType="withEffect">
                                  <p:stCondLst>
                                    <p:cond delay="0"/>
                                  </p:stCondLst>
                                  <p:endCondLst>
                                    <p:cond evt="onNext" delay="0">
                                      <p:tgtEl>
                                        <p:sldTgt/>
                                      </p:tgtEl>
                                    </p:cond>
                                  </p:endCondLst>
                                  <p:childTnLst>
                                    <p:animRot by="10800000">
                                      <p:cBhvr>
                                        <p:cTn id="13" dur="2000" fill="hold"/>
                                        <p:tgtEl>
                                          <p:spTgt spid="57"/>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8" presetClass="emph" presetSubtype="0" repeatCount="indefinite" accel="50000" decel="50000" fill="hold" nodeType="withEffect">
                                  <p:stCondLst>
                                    <p:cond delay="0"/>
                                  </p:stCondLst>
                                  <p:endCondLst>
                                    <p:cond evt="onNext" delay="0">
                                      <p:tgtEl>
                                        <p:sldTgt/>
                                      </p:tgtEl>
                                    </p:cond>
                                  </p:endCondLst>
                                  <p:childTnLst>
                                    <p:animRot by="10800000">
                                      <p:cBhvr>
                                        <p:cTn id="23" dur="2000" fill="hold"/>
                                        <p:tgtEl>
                                          <p:spTgt spid="60"/>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8" presetClass="emph" presetSubtype="0" repeatCount="indefinite" accel="50000" decel="50000" fill="hold" nodeType="withEffect">
                                  <p:stCondLst>
                                    <p:cond delay="0"/>
                                  </p:stCondLst>
                                  <p:endCondLst>
                                    <p:cond evt="onNext" delay="0">
                                      <p:tgtEl>
                                        <p:sldTgt/>
                                      </p:tgtEl>
                                    </p:cond>
                                  </p:endCondLst>
                                  <p:childTnLst>
                                    <p:animRot by="10800000">
                                      <p:cBhvr>
                                        <p:cTn id="33" dur="2000" fill="hold"/>
                                        <p:tgtEl>
                                          <p:spTgt spid="63"/>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500"/>
                                        <p:tgtEl>
                                          <p:spTgt spid="66"/>
                                        </p:tgtEl>
                                      </p:cBhvr>
                                    </p:animEffect>
                                  </p:childTnLst>
                                </p:cTn>
                              </p:par>
                              <p:par>
                                <p:cTn id="42" presetID="8" presetClass="emph" presetSubtype="0" repeatCount="indefinite" accel="50000" decel="50000" fill="hold" nodeType="withEffect">
                                  <p:stCondLst>
                                    <p:cond delay="0"/>
                                  </p:stCondLst>
                                  <p:endCondLst>
                                    <p:cond evt="onNext" delay="0">
                                      <p:tgtEl>
                                        <p:sldTgt/>
                                      </p:tgtEl>
                                    </p:cond>
                                  </p:endCondLst>
                                  <p:childTnLst>
                                    <p:animRot by="10800000">
                                      <p:cBhvr>
                                        <p:cTn id="43" dur="2000" fill="hold"/>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B272657-92DC-4A50-A347-4EE9D628C096}"/>
              </a:ext>
            </a:extLst>
          </p:cNvPr>
          <p:cNvGrpSpPr/>
          <p:nvPr/>
        </p:nvGrpSpPr>
        <p:grpSpPr>
          <a:xfrm>
            <a:off x="3811673" y="1111139"/>
            <a:ext cx="4568653" cy="4635721"/>
            <a:chOff x="3811673" y="1111139"/>
            <a:chExt cx="4568653" cy="4635721"/>
          </a:xfrm>
        </p:grpSpPr>
        <p:grpSp>
          <p:nvGrpSpPr>
            <p:cNvPr id="3" name="Group 2">
              <a:extLst>
                <a:ext uri="{FF2B5EF4-FFF2-40B4-BE49-F238E27FC236}">
                  <a16:creationId xmlns:a16="http://schemas.microsoft.com/office/drawing/2014/main" id="{64912E9B-DEA4-4BCD-A14A-16EF6E0F002B}"/>
                </a:ext>
              </a:extLst>
            </p:cNvPr>
            <p:cNvGrpSpPr/>
            <p:nvPr/>
          </p:nvGrpSpPr>
          <p:grpSpPr>
            <a:xfrm>
              <a:off x="3811673" y="1111139"/>
              <a:ext cx="4568653" cy="4635721"/>
              <a:chOff x="2270719" y="2302403"/>
              <a:chExt cx="2382478" cy="2382478"/>
            </a:xfrm>
          </p:grpSpPr>
          <p:sp>
            <p:nvSpPr>
              <p:cNvPr id="4" name="Oval 3">
                <a:extLst>
                  <a:ext uri="{FF2B5EF4-FFF2-40B4-BE49-F238E27FC236}">
                    <a16:creationId xmlns:a16="http://schemas.microsoft.com/office/drawing/2014/main" id="{D7FC97C1-67E0-4A7C-B411-F65E7C2BDFC4}"/>
                  </a:ext>
                </a:extLst>
              </p:cNvPr>
              <p:cNvSpPr/>
              <p:nvPr/>
            </p:nvSpPr>
            <p:spPr bwMode="auto">
              <a:xfrm>
                <a:off x="2270719" y="2302403"/>
                <a:ext cx="2382478" cy="23824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 name="Title 7">
                <a:extLst>
                  <a:ext uri="{FF2B5EF4-FFF2-40B4-BE49-F238E27FC236}">
                    <a16:creationId xmlns:a16="http://schemas.microsoft.com/office/drawing/2014/main" id="{A072878B-983A-4E70-83C3-57752ADEE3EC}"/>
                  </a:ext>
                </a:extLst>
              </p:cNvPr>
              <p:cNvSpPr txBox="1">
                <a:spLocks/>
              </p:cNvSpPr>
              <p:nvPr/>
            </p:nvSpPr>
            <p:spPr>
              <a:xfrm>
                <a:off x="2350291" y="3704159"/>
                <a:ext cx="2223334" cy="3693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0" cap="none" spc="-147" normalizeH="0" baseline="0" noProof="0" dirty="0">
                    <a:ln w="3175">
                      <a:noFill/>
                    </a:ln>
                    <a:solidFill>
                      <a:srgbClr val="FFFFFF"/>
                    </a:solidFill>
                    <a:effectLst/>
                    <a:uLnTx/>
                    <a:uFillTx/>
                    <a:latin typeface="Segoe UI Semibold"/>
                    <a:ea typeface="+mj-ea"/>
                    <a:cs typeface="Segoe UI" pitchFamily="34" charset="0"/>
                  </a:rPr>
                  <a:t>Discovery</a:t>
                </a:r>
              </a:p>
            </p:txBody>
          </p:sp>
        </p:grpSp>
        <p:pic>
          <p:nvPicPr>
            <p:cNvPr id="13" name="Graphic 12" descr="Eyes">
              <a:extLst>
                <a:ext uri="{FF2B5EF4-FFF2-40B4-BE49-F238E27FC236}">
                  <a16:creationId xmlns:a16="http://schemas.microsoft.com/office/drawing/2014/main" id="{89573414-7920-4713-ADD1-9D00B425CA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3000" y="1876386"/>
              <a:ext cx="2286000" cy="2286000"/>
            </a:xfrm>
            <a:prstGeom prst="rect">
              <a:avLst/>
            </a:prstGeom>
          </p:spPr>
        </p:pic>
        <p:sp>
          <p:nvSpPr>
            <p:cNvPr id="14" name="Flowchart: Connector 13">
              <a:extLst>
                <a:ext uri="{FF2B5EF4-FFF2-40B4-BE49-F238E27FC236}">
                  <a16:creationId xmlns:a16="http://schemas.microsoft.com/office/drawing/2014/main" id="{0EF620D3-2AF4-4A0B-96B9-91EAE97D67A1}"/>
                </a:ext>
              </a:extLst>
            </p:cNvPr>
            <p:cNvSpPr/>
            <p:nvPr/>
          </p:nvSpPr>
          <p:spPr bwMode="auto">
            <a:xfrm>
              <a:off x="5367129" y="2893490"/>
              <a:ext cx="192157" cy="251792"/>
            </a:xfrm>
            <a:prstGeom prst="flowChartConnector">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a:extLst>
                <a:ext uri="{FF2B5EF4-FFF2-40B4-BE49-F238E27FC236}">
                  <a16:creationId xmlns:a16="http://schemas.microsoft.com/office/drawing/2014/main" id="{0C3A3F7C-CC64-4353-B99B-571A50FAAC0D}"/>
                </a:ext>
              </a:extLst>
            </p:cNvPr>
            <p:cNvSpPr/>
            <p:nvPr/>
          </p:nvSpPr>
          <p:spPr bwMode="auto">
            <a:xfrm>
              <a:off x="6451946" y="2893490"/>
              <a:ext cx="192157" cy="251792"/>
            </a:xfrm>
            <a:prstGeom prst="flowChartConnector">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00E4ABA3-2FD7-41C3-BDA7-D8B50A2F7A1D}"/>
              </a:ext>
            </a:extLst>
          </p:cNvPr>
          <p:cNvSpPr/>
          <p:nvPr/>
        </p:nvSpPr>
        <p:spPr>
          <a:xfrm>
            <a:off x="211304" y="637431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chemeClr val="bg1"/>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424969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4E50D707-F150-4266-9AFB-DCAF08C405AD}"/>
              </a:ext>
            </a:extLst>
          </p:cNvPr>
          <p:cNvSpPr/>
          <p:nvPr/>
        </p:nvSpPr>
        <p:spPr bwMode="auto">
          <a:xfrm>
            <a:off x="6049548" y="3184799"/>
            <a:ext cx="4920343" cy="1502228"/>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CE200AA4-54B9-43C8-8335-8F0790CE75EC}"/>
              </a:ext>
            </a:extLst>
          </p:cNvPr>
          <p:cNvSpPr/>
          <p:nvPr/>
        </p:nvSpPr>
        <p:spPr bwMode="auto">
          <a:xfrm>
            <a:off x="6049548" y="1547395"/>
            <a:ext cx="4920343" cy="1502228"/>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BA9CE662-3F66-4391-9AE9-4E24DF6E4F98}"/>
              </a:ext>
            </a:extLst>
          </p:cNvPr>
          <p:cNvSpPr/>
          <p:nvPr/>
        </p:nvSpPr>
        <p:spPr bwMode="auto">
          <a:xfrm>
            <a:off x="795603" y="4808857"/>
            <a:ext cx="4920343" cy="1502228"/>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5E1F8BDE-7A94-4EE0-AB7D-B56B5F2F37CF}"/>
              </a:ext>
            </a:extLst>
          </p:cNvPr>
          <p:cNvSpPr/>
          <p:nvPr/>
        </p:nvSpPr>
        <p:spPr bwMode="auto">
          <a:xfrm>
            <a:off x="795604" y="3170636"/>
            <a:ext cx="4920343" cy="1502228"/>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D2066DCD-D846-4055-8DA3-2386D01C5059}"/>
              </a:ext>
            </a:extLst>
          </p:cNvPr>
          <p:cNvSpPr/>
          <p:nvPr/>
        </p:nvSpPr>
        <p:spPr bwMode="auto">
          <a:xfrm>
            <a:off x="795604" y="1529978"/>
            <a:ext cx="4920343" cy="1502228"/>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9" name="Picture 98">
            <a:extLst>
              <a:ext uri="{FF2B5EF4-FFF2-40B4-BE49-F238E27FC236}">
                <a16:creationId xmlns:a16="http://schemas.microsoft.com/office/drawing/2014/main" id="{3A5078A8-DED3-40D7-B033-9934728EF15C}"/>
              </a:ext>
            </a:extLst>
          </p:cNvPr>
          <p:cNvPicPr>
            <a:picLocks noChangeAspect="1"/>
          </p:cNvPicPr>
          <p:nvPr/>
        </p:nvPicPr>
        <p:blipFill rotWithShape="1">
          <a:blip r:embed="rId2"/>
          <a:srcRect l="7868" t="75623" r="62322" b="1137"/>
          <a:stretch/>
        </p:blipFill>
        <p:spPr>
          <a:xfrm>
            <a:off x="1129206" y="1771903"/>
            <a:ext cx="1231548" cy="914400"/>
          </a:xfrm>
          <a:prstGeom prst="rect">
            <a:avLst/>
          </a:prstGeom>
          <a:solidFill>
            <a:srgbClr val="FFFFFF"/>
          </a:solidFill>
        </p:spPr>
      </p:pic>
      <p:pic>
        <p:nvPicPr>
          <p:cNvPr id="100" name="Graphic 99">
            <a:extLst>
              <a:ext uri="{FF2B5EF4-FFF2-40B4-BE49-F238E27FC236}">
                <a16:creationId xmlns:a16="http://schemas.microsoft.com/office/drawing/2014/main" id="{4C13B018-818C-4763-A0A6-D1AF994479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6354" y="3410770"/>
            <a:ext cx="914400" cy="914400"/>
          </a:xfrm>
          <a:prstGeom prst="rect">
            <a:avLst/>
          </a:prstGeom>
        </p:spPr>
      </p:pic>
      <p:pic>
        <p:nvPicPr>
          <p:cNvPr id="101" name="Graphic 100">
            <a:extLst>
              <a:ext uri="{FF2B5EF4-FFF2-40B4-BE49-F238E27FC236}">
                <a16:creationId xmlns:a16="http://schemas.microsoft.com/office/drawing/2014/main" id="{6C998FDD-7A14-4285-B3F8-30D5697C1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9207" y="1771903"/>
            <a:ext cx="914406" cy="914400"/>
          </a:xfrm>
          <a:prstGeom prst="rect">
            <a:avLst/>
          </a:prstGeom>
        </p:spPr>
      </p:pic>
      <p:sp>
        <p:nvSpPr>
          <p:cNvPr id="103" name="Rectangle 102">
            <a:extLst>
              <a:ext uri="{FF2B5EF4-FFF2-40B4-BE49-F238E27FC236}">
                <a16:creationId xmlns:a16="http://schemas.microsoft.com/office/drawing/2014/main" id="{3EA2A848-F217-40D4-956F-6F014CB45BB9}"/>
              </a:ext>
            </a:extLst>
          </p:cNvPr>
          <p:cNvSpPr/>
          <p:nvPr/>
        </p:nvSpPr>
        <p:spPr>
          <a:xfrm>
            <a:off x="2456862" y="1712924"/>
            <a:ext cx="3095799" cy="113877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Windows and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VMware, Hyper-V, Physical, Other Clouds</a:t>
            </a:r>
          </a:p>
        </p:txBody>
      </p:sp>
      <p:sp>
        <p:nvSpPr>
          <p:cNvPr id="104" name="Rectangle 103">
            <a:extLst>
              <a:ext uri="{FF2B5EF4-FFF2-40B4-BE49-F238E27FC236}">
                <a16:creationId xmlns:a16="http://schemas.microsoft.com/office/drawing/2014/main" id="{1C98E19D-094E-482C-AB15-AE0C4F01FC4D}"/>
              </a:ext>
            </a:extLst>
          </p:cNvPr>
          <p:cNvSpPr/>
          <p:nvPr/>
        </p:nvSpPr>
        <p:spPr>
          <a:xfrm>
            <a:off x="2456862" y="3456936"/>
            <a:ext cx="3095799" cy="95410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SQL and other databases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4156737B-0CD6-403A-9BDF-C38E9A7378DA}"/>
              </a:ext>
            </a:extLst>
          </p:cNvPr>
          <p:cNvGrpSpPr/>
          <p:nvPr/>
        </p:nvGrpSpPr>
        <p:grpSpPr>
          <a:xfrm>
            <a:off x="6379207" y="3456936"/>
            <a:ext cx="914400" cy="914217"/>
            <a:chOff x="6286151" y="3916421"/>
            <a:chExt cx="914400" cy="914217"/>
          </a:xfrm>
        </p:grpSpPr>
        <p:sp>
          <p:nvSpPr>
            <p:cNvPr id="107" name="Freeform: Shape 106">
              <a:extLst>
                <a:ext uri="{FF2B5EF4-FFF2-40B4-BE49-F238E27FC236}">
                  <a16:creationId xmlns:a16="http://schemas.microsoft.com/office/drawing/2014/main" id="{7054E3B7-3606-4324-8B28-3034D7C39907}"/>
                </a:ext>
              </a:extLst>
            </p:cNvPr>
            <p:cNvSpPr/>
            <p:nvPr/>
          </p:nvSpPr>
          <p:spPr>
            <a:xfrm>
              <a:off x="6286151" y="3916421"/>
              <a:ext cx="914400" cy="914217"/>
            </a:xfrm>
            <a:custGeom>
              <a:avLst/>
              <a:gdLst>
                <a:gd name="connsiteX0" fmla="*/ 735047 w 914400"/>
                <a:gd name="connsiteY0" fmla="*/ 820016 h 914217"/>
                <a:gd name="connsiteX1" fmla="*/ 457673 w 914400"/>
                <a:gd name="connsiteY1" fmla="*/ 914217 h 914217"/>
                <a:gd name="connsiteX2" fmla="*/ 94290 w 914400"/>
                <a:gd name="connsiteY2" fmla="*/ 734940 h 914217"/>
                <a:gd name="connsiteX3" fmla="*/ 179476 w 914400"/>
                <a:gd name="connsiteY3" fmla="*/ 94147 h 914217"/>
                <a:gd name="connsiteX4" fmla="*/ 456814 w 914400"/>
                <a:gd name="connsiteY4" fmla="*/ 0 h 914217"/>
                <a:gd name="connsiteX5" fmla="*/ 820196 w 914400"/>
                <a:gd name="connsiteY5" fmla="*/ 179387 h 914217"/>
                <a:gd name="connsiteX6" fmla="*/ 735047 w 914400"/>
                <a:gd name="connsiteY6" fmla="*/ 820016 h 91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914217">
                  <a:moveTo>
                    <a:pt x="735047" y="820016"/>
                  </a:moveTo>
                  <a:cubicBezTo>
                    <a:pt x="652202" y="883365"/>
                    <a:pt x="554599" y="914217"/>
                    <a:pt x="457673" y="914217"/>
                  </a:cubicBezTo>
                  <a:cubicBezTo>
                    <a:pt x="320147" y="914217"/>
                    <a:pt x="184158" y="852477"/>
                    <a:pt x="94290" y="734940"/>
                  </a:cubicBezTo>
                  <a:cubicBezTo>
                    <a:pt x="-59256" y="534467"/>
                    <a:pt x="-21363" y="247766"/>
                    <a:pt x="179476" y="94147"/>
                  </a:cubicBezTo>
                  <a:cubicBezTo>
                    <a:pt x="262302" y="30413"/>
                    <a:pt x="360015" y="0"/>
                    <a:pt x="456814" y="0"/>
                  </a:cubicBezTo>
                  <a:cubicBezTo>
                    <a:pt x="594339" y="0"/>
                    <a:pt x="730365" y="61740"/>
                    <a:pt x="820196" y="179387"/>
                  </a:cubicBezTo>
                  <a:cubicBezTo>
                    <a:pt x="973779" y="379805"/>
                    <a:pt x="935502" y="666561"/>
                    <a:pt x="735047" y="820016"/>
                  </a:cubicBezTo>
                </a:path>
              </a:pathLst>
            </a:custGeom>
            <a:solidFill>
              <a:srgbClr val="1380DA"/>
            </a:solidFill>
            <a:ln w="182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5735AC0E-D104-4644-8641-5EC82F6BC1A8}"/>
                </a:ext>
              </a:extLst>
            </p:cNvPr>
            <p:cNvSpPr/>
            <p:nvPr/>
          </p:nvSpPr>
          <p:spPr>
            <a:xfrm>
              <a:off x="6356489" y="3937507"/>
              <a:ext cx="828807" cy="789127"/>
            </a:xfrm>
            <a:custGeom>
              <a:avLst/>
              <a:gdLst>
                <a:gd name="connsiteX0" fmla="*/ 580712 w 828807"/>
                <a:gd name="connsiteY0" fmla="*/ 516179 h 789127"/>
                <a:gd name="connsiteX1" fmla="*/ 718622 w 828807"/>
                <a:gd name="connsiteY1" fmla="*/ 534540 h 789127"/>
                <a:gd name="connsiteX2" fmla="*/ 724657 w 828807"/>
                <a:gd name="connsiteY2" fmla="*/ 528889 h 789127"/>
                <a:gd name="connsiteX3" fmla="*/ 816554 w 828807"/>
                <a:gd name="connsiteY3" fmla="*/ 592147 h 789127"/>
                <a:gd name="connsiteX4" fmla="*/ 828807 w 828807"/>
                <a:gd name="connsiteY4" fmla="*/ 552974 h 789127"/>
                <a:gd name="connsiteX5" fmla="*/ 750352 w 828807"/>
                <a:gd name="connsiteY5" fmla="*/ 491600 h 789127"/>
                <a:gd name="connsiteX6" fmla="*/ 737001 w 828807"/>
                <a:gd name="connsiteY6" fmla="*/ 397033 h 789127"/>
                <a:gd name="connsiteX7" fmla="*/ 610156 w 828807"/>
                <a:gd name="connsiteY7" fmla="*/ 371850 h 789127"/>
                <a:gd name="connsiteX8" fmla="*/ 458493 w 828807"/>
                <a:gd name="connsiteY8" fmla="*/ 228600 h 789127"/>
                <a:gd name="connsiteX9" fmla="*/ 745176 w 828807"/>
                <a:gd name="connsiteY9" fmla="*/ 151662 h 789127"/>
                <a:gd name="connsiteX10" fmla="*/ 679230 w 828807"/>
                <a:gd name="connsiteY10" fmla="*/ 84052 h 789127"/>
                <a:gd name="connsiteX11" fmla="*/ 373290 w 828807"/>
                <a:gd name="connsiteY11" fmla="*/ 141092 h 789127"/>
                <a:gd name="connsiteX12" fmla="*/ 373253 w 828807"/>
                <a:gd name="connsiteY12" fmla="*/ 141037 h 789127"/>
                <a:gd name="connsiteX13" fmla="*/ 373235 w 828807"/>
                <a:gd name="connsiteY13" fmla="*/ 141037 h 789127"/>
                <a:gd name="connsiteX14" fmla="*/ 245530 w 828807"/>
                <a:gd name="connsiteY14" fmla="*/ 0 h 789127"/>
                <a:gd name="connsiteX15" fmla="*/ 184960 w 828807"/>
                <a:gd name="connsiteY15" fmla="*/ 24634 h 789127"/>
                <a:gd name="connsiteX16" fmla="*/ 308477 w 828807"/>
                <a:gd name="connsiteY16" fmla="*/ 181271 h 789127"/>
                <a:gd name="connsiteX17" fmla="*/ 308477 w 828807"/>
                <a:gd name="connsiteY17" fmla="*/ 181271 h 789127"/>
                <a:gd name="connsiteX18" fmla="*/ 308788 w 828807"/>
                <a:gd name="connsiteY18" fmla="*/ 181582 h 789127"/>
                <a:gd name="connsiteX19" fmla="*/ 181796 w 828807"/>
                <a:gd name="connsiteY19" fmla="*/ 291584 h 789127"/>
                <a:gd name="connsiteX20" fmla="*/ 166398 w 828807"/>
                <a:gd name="connsiteY20" fmla="*/ 308610 h 789127"/>
                <a:gd name="connsiteX21" fmla="*/ 91106 w 828807"/>
                <a:gd name="connsiteY21" fmla="*/ 313767 h 789127"/>
                <a:gd name="connsiteX22" fmla="*/ 59577 w 828807"/>
                <a:gd name="connsiteY22" fmla="*/ 115672 h 789127"/>
                <a:gd name="connsiteX23" fmla="*/ 10346 w 828807"/>
                <a:gd name="connsiteY23" fmla="*/ 175419 h 789127"/>
                <a:gd name="connsiteX24" fmla="*/ 28360 w 828807"/>
                <a:gd name="connsiteY24" fmla="*/ 360036 h 789127"/>
                <a:gd name="connsiteX25" fmla="*/ 28268 w 828807"/>
                <a:gd name="connsiteY25" fmla="*/ 527426 h 789127"/>
                <a:gd name="connsiteX26" fmla="*/ 38491 w 828807"/>
                <a:gd name="connsiteY26" fmla="*/ 539222 h 789127"/>
                <a:gd name="connsiteX27" fmla="*/ 11791 w 828807"/>
                <a:gd name="connsiteY27" fmla="*/ 699443 h 789127"/>
                <a:gd name="connsiteX28" fmla="*/ 20423 w 828807"/>
                <a:gd name="connsiteY28" fmla="*/ 715829 h 789127"/>
                <a:gd name="connsiteX29" fmla="*/ 96501 w 828807"/>
                <a:gd name="connsiteY29" fmla="*/ 789127 h 789127"/>
                <a:gd name="connsiteX30" fmla="*/ 127846 w 828807"/>
                <a:gd name="connsiteY30" fmla="*/ 581156 h 789127"/>
                <a:gd name="connsiteX31" fmla="*/ 191544 w 828807"/>
                <a:gd name="connsiteY31" fmla="*/ 570805 h 789127"/>
                <a:gd name="connsiteX32" fmla="*/ 228577 w 828807"/>
                <a:gd name="connsiteY32" fmla="*/ 602096 h 789127"/>
                <a:gd name="connsiteX33" fmla="*/ 361805 w 828807"/>
                <a:gd name="connsiteY33" fmla="*/ 687007 h 789127"/>
                <a:gd name="connsiteX34" fmla="*/ 379508 w 828807"/>
                <a:gd name="connsiteY34" fmla="*/ 751344 h 789127"/>
                <a:gd name="connsiteX35" fmla="*/ 507213 w 828807"/>
                <a:gd name="connsiteY35" fmla="*/ 768151 h 789127"/>
                <a:gd name="connsiteX36" fmla="*/ 527476 w 828807"/>
                <a:gd name="connsiteY36" fmla="*/ 745913 h 789127"/>
                <a:gd name="connsiteX37" fmla="*/ 706808 w 828807"/>
                <a:gd name="connsiteY37" fmla="*/ 764548 h 789127"/>
                <a:gd name="connsiteX38" fmla="*/ 765384 w 828807"/>
                <a:gd name="connsiteY38" fmla="*/ 692384 h 789127"/>
                <a:gd name="connsiteX39" fmla="*/ 540442 w 828807"/>
                <a:gd name="connsiteY39" fmla="*/ 677022 h 789127"/>
                <a:gd name="connsiteX40" fmla="*/ 524019 w 828807"/>
                <a:gd name="connsiteY40" fmla="*/ 640812 h 789127"/>
                <a:gd name="connsiteX41" fmla="*/ 402989 w 828807"/>
                <a:gd name="connsiteY41" fmla="*/ 620091 h 789127"/>
                <a:gd name="connsiteX42" fmla="*/ 279399 w 828807"/>
                <a:gd name="connsiteY42" fmla="*/ 537978 h 789127"/>
                <a:gd name="connsiteX43" fmla="*/ 254546 w 828807"/>
                <a:gd name="connsiteY43" fmla="*/ 517532 h 789127"/>
                <a:gd name="connsiteX44" fmla="*/ 260361 w 828807"/>
                <a:gd name="connsiteY44" fmla="*/ 379458 h 789127"/>
                <a:gd name="connsiteX45" fmla="*/ 276290 w 828807"/>
                <a:gd name="connsiteY45" fmla="*/ 363785 h 789127"/>
                <a:gd name="connsiteX46" fmla="*/ 395510 w 828807"/>
                <a:gd name="connsiteY46" fmla="*/ 267334 h 789127"/>
                <a:gd name="connsiteX47" fmla="*/ 391194 w 828807"/>
                <a:gd name="connsiteY47" fmla="*/ 263073 h 789127"/>
                <a:gd name="connsiteX48" fmla="*/ 395564 w 828807"/>
                <a:gd name="connsiteY48" fmla="*/ 267224 h 789127"/>
                <a:gd name="connsiteX49" fmla="*/ 395528 w 828807"/>
                <a:gd name="connsiteY49" fmla="*/ 267243 h 789127"/>
                <a:gd name="connsiteX50" fmla="*/ 570434 w 828807"/>
                <a:gd name="connsiteY50" fmla="*/ 414735 h 789127"/>
                <a:gd name="connsiteX51" fmla="*/ 580712 w 828807"/>
                <a:gd name="connsiteY51" fmla="*/ 516179 h 78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28807" h="789127">
                  <a:moveTo>
                    <a:pt x="580712" y="516179"/>
                  </a:moveTo>
                  <a:cubicBezTo>
                    <a:pt x="613923" y="559485"/>
                    <a:pt x="675554" y="567312"/>
                    <a:pt x="718622" y="534540"/>
                  </a:cubicBezTo>
                  <a:cubicBezTo>
                    <a:pt x="720871" y="532821"/>
                    <a:pt x="722609" y="530736"/>
                    <a:pt x="724657" y="528889"/>
                  </a:cubicBezTo>
                  <a:cubicBezTo>
                    <a:pt x="768713" y="559924"/>
                    <a:pt x="799309" y="580406"/>
                    <a:pt x="816554" y="592147"/>
                  </a:cubicBezTo>
                  <a:cubicBezTo>
                    <a:pt x="821657" y="578925"/>
                    <a:pt x="825186" y="566233"/>
                    <a:pt x="828807" y="552974"/>
                  </a:cubicBezTo>
                  <a:cubicBezTo>
                    <a:pt x="810592" y="539423"/>
                    <a:pt x="785958" y="520458"/>
                    <a:pt x="750352" y="491600"/>
                  </a:cubicBezTo>
                  <a:cubicBezTo>
                    <a:pt x="762038" y="460876"/>
                    <a:pt x="758344" y="425031"/>
                    <a:pt x="737001" y="397033"/>
                  </a:cubicBezTo>
                  <a:cubicBezTo>
                    <a:pt x="706479" y="357530"/>
                    <a:pt x="652401" y="347490"/>
                    <a:pt x="610156" y="371850"/>
                  </a:cubicBezTo>
                  <a:cubicBezTo>
                    <a:pt x="563595" y="330080"/>
                    <a:pt x="512443" y="282202"/>
                    <a:pt x="458493" y="228600"/>
                  </a:cubicBezTo>
                  <a:cubicBezTo>
                    <a:pt x="626103" y="138458"/>
                    <a:pt x="745176" y="151662"/>
                    <a:pt x="745176" y="151662"/>
                  </a:cubicBezTo>
                  <a:cubicBezTo>
                    <a:pt x="725297" y="126315"/>
                    <a:pt x="703022" y="104114"/>
                    <a:pt x="679230" y="84052"/>
                  </a:cubicBezTo>
                  <a:cubicBezTo>
                    <a:pt x="608547" y="73134"/>
                    <a:pt x="498745" y="74359"/>
                    <a:pt x="373290" y="141092"/>
                  </a:cubicBezTo>
                  <a:lnTo>
                    <a:pt x="373253" y="141037"/>
                  </a:lnTo>
                  <a:lnTo>
                    <a:pt x="373235" y="141037"/>
                  </a:lnTo>
                  <a:cubicBezTo>
                    <a:pt x="331428" y="97274"/>
                    <a:pt x="288872" y="50365"/>
                    <a:pt x="245530" y="0"/>
                  </a:cubicBezTo>
                  <a:cubicBezTo>
                    <a:pt x="224791" y="6639"/>
                    <a:pt x="204528" y="14850"/>
                    <a:pt x="184960" y="24634"/>
                  </a:cubicBezTo>
                  <a:cubicBezTo>
                    <a:pt x="216946" y="76974"/>
                    <a:pt x="259977" y="129772"/>
                    <a:pt x="308477" y="181271"/>
                  </a:cubicBezTo>
                  <a:lnTo>
                    <a:pt x="308477" y="181271"/>
                  </a:lnTo>
                  <a:cubicBezTo>
                    <a:pt x="308568" y="181380"/>
                    <a:pt x="308678" y="181472"/>
                    <a:pt x="308788" y="181582"/>
                  </a:cubicBezTo>
                  <a:cubicBezTo>
                    <a:pt x="268353" y="209855"/>
                    <a:pt x="223328" y="247656"/>
                    <a:pt x="181796" y="291584"/>
                  </a:cubicBezTo>
                  <a:cubicBezTo>
                    <a:pt x="176492" y="297235"/>
                    <a:pt x="171390" y="302922"/>
                    <a:pt x="166398" y="308610"/>
                  </a:cubicBezTo>
                  <a:cubicBezTo>
                    <a:pt x="141581" y="303416"/>
                    <a:pt x="115484" y="304934"/>
                    <a:pt x="91106" y="313767"/>
                  </a:cubicBezTo>
                  <a:cubicBezTo>
                    <a:pt x="49702" y="224430"/>
                    <a:pt x="53030" y="152668"/>
                    <a:pt x="59577" y="115672"/>
                  </a:cubicBezTo>
                  <a:cubicBezTo>
                    <a:pt x="41600" y="134508"/>
                    <a:pt x="24812" y="154314"/>
                    <a:pt x="10346" y="175419"/>
                  </a:cubicBezTo>
                  <a:cubicBezTo>
                    <a:pt x="-462" y="219584"/>
                    <a:pt x="-3535" y="283281"/>
                    <a:pt x="28360" y="360036"/>
                  </a:cubicBezTo>
                  <a:cubicBezTo>
                    <a:pt x="-8564" y="408353"/>
                    <a:pt x="-10301" y="476878"/>
                    <a:pt x="28268" y="527426"/>
                  </a:cubicBezTo>
                  <a:cubicBezTo>
                    <a:pt x="31487" y="531614"/>
                    <a:pt x="34925" y="535509"/>
                    <a:pt x="38491" y="539222"/>
                  </a:cubicBezTo>
                  <a:cubicBezTo>
                    <a:pt x="21648" y="596591"/>
                    <a:pt x="14113" y="651931"/>
                    <a:pt x="11791" y="699443"/>
                  </a:cubicBezTo>
                  <a:cubicBezTo>
                    <a:pt x="16125" y="705332"/>
                    <a:pt x="16125" y="710086"/>
                    <a:pt x="20423" y="715829"/>
                  </a:cubicBezTo>
                  <a:cubicBezTo>
                    <a:pt x="42350" y="743956"/>
                    <a:pt x="69892" y="767657"/>
                    <a:pt x="96501" y="789127"/>
                  </a:cubicBezTo>
                  <a:cubicBezTo>
                    <a:pt x="93209" y="738835"/>
                    <a:pt x="96757" y="664659"/>
                    <a:pt x="127846" y="581156"/>
                  </a:cubicBezTo>
                  <a:cubicBezTo>
                    <a:pt x="149298" y="582784"/>
                    <a:pt x="171116" y="579400"/>
                    <a:pt x="191544" y="570805"/>
                  </a:cubicBezTo>
                  <a:cubicBezTo>
                    <a:pt x="203248" y="581101"/>
                    <a:pt x="215501" y="591507"/>
                    <a:pt x="228577" y="602096"/>
                  </a:cubicBezTo>
                  <a:cubicBezTo>
                    <a:pt x="273437" y="637611"/>
                    <a:pt x="318188" y="665244"/>
                    <a:pt x="361805" y="687007"/>
                  </a:cubicBezTo>
                  <a:cubicBezTo>
                    <a:pt x="359537" y="709190"/>
                    <a:pt x="365097" y="732252"/>
                    <a:pt x="379508" y="751344"/>
                  </a:cubicBezTo>
                  <a:cubicBezTo>
                    <a:pt x="410323" y="791139"/>
                    <a:pt x="467381" y="798564"/>
                    <a:pt x="507213" y="768151"/>
                  </a:cubicBezTo>
                  <a:cubicBezTo>
                    <a:pt x="515497" y="761805"/>
                    <a:pt x="522044" y="754142"/>
                    <a:pt x="527476" y="745913"/>
                  </a:cubicBezTo>
                  <a:cubicBezTo>
                    <a:pt x="598598" y="761750"/>
                    <a:pt x="660741" y="764548"/>
                    <a:pt x="706808" y="764548"/>
                  </a:cubicBezTo>
                  <a:cubicBezTo>
                    <a:pt x="713867" y="764548"/>
                    <a:pt x="746621" y="719999"/>
                    <a:pt x="765384" y="692384"/>
                  </a:cubicBezTo>
                  <a:cubicBezTo>
                    <a:pt x="737331" y="698254"/>
                    <a:pt x="654139" y="709684"/>
                    <a:pt x="540442" y="677022"/>
                  </a:cubicBezTo>
                  <a:cubicBezTo>
                    <a:pt x="537699" y="664257"/>
                    <a:pt x="532450" y="651858"/>
                    <a:pt x="524019" y="640812"/>
                  </a:cubicBezTo>
                  <a:cubicBezTo>
                    <a:pt x="495143" y="602955"/>
                    <a:pt x="442345" y="594762"/>
                    <a:pt x="402989" y="620091"/>
                  </a:cubicBezTo>
                  <a:cubicBezTo>
                    <a:pt x="363469" y="598658"/>
                    <a:pt x="322083" y="571793"/>
                    <a:pt x="279399" y="537978"/>
                  </a:cubicBezTo>
                  <a:cubicBezTo>
                    <a:pt x="270785" y="531157"/>
                    <a:pt x="262519" y="524354"/>
                    <a:pt x="254546" y="517532"/>
                  </a:cubicBezTo>
                  <a:cubicBezTo>
                    <a:pt x="280624" y="476439"/>
                    <a:pt x="283404" y="423770"/>
                    <a:pt x="260361" y="379458"/>
                  </a:cubicBezTo>
                  <a:cubicBezTo>
                    <a:pt x="265592" y="374227"/>
                    <a:pt x="270731" y="368979"/>
                    <a:pt x="276290" y="363785"/>
                  </a:cubicBezTo>
                  <a:cubicBezTo>
                    <a:pt x="318554" y="324301"/>
                    <a:pt x="358312" y="292699"/>
                    <a:pt x="395510" y="267334"/>
                  </a:cubicBezTo>
                  <a:cubicBezTo>
                    <a:pt x="394010" y="265944"/>
                    <a:pt x="392657" y="264481"/>
                    <a:pt x="391194" y="263073"/>
                  </a:cubicBezTo>
                  <a:cubicBezTo>
                    <a:pt x="392675" y="264444"/>
                    <a:pt x="394065" y="265853"/>
                    <a:pt x="395564" y="267224"/>
                  </a:cubicBezTo>
                  <a:cubicBezTo>
                    <a:pt x="395546" y="267224"/>
                    <a:pt x="395546" y="267243"/>
                    <a:pt x="395528" y="267243"/>
                  </a:cubicBezTo>
                  <a:cubicBezTo>
                    <a:pt x="452605" y="320022"/>
                    <a:pt x="513120" y="370039"/>
                    <a:pt x="570434" y="414735"/>
                  </a:cubicBezTo>
                  <a:cubicBezTo>
                    <a:pt x="555274" y="446886"/>
                    <a:pt x="557651" y="486040"/>
                    <a:pt x="580712" y="516179"/>
                  </a:cubicBezTo>
                  <a:close/>
                </a:path>
              </a:pathLst>
            </a:custGeom>
            <a:solidFill>
              <a:srgbClr val="FFFFFF"/>
            </a:solidFill>
            <a:ln w="182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9" name="Rectangle 108">
            <a:extLst>
              <a:ext uri="{FF2B5EF4-FFF2-40B4-BE49-F238E27FC236}">
                <a16:creationId xmlns:a16="http://schemas.microsoft.com/office/drawing/2014/main" id="{F8F2F6F6-D73C-4F8C-8C41-F2DCDB261F08}"/>
              </a:ext>
            </a:extLst>
          </p:cNvPr>
          <p:cNvSpPr/>
          <p:nvPr/>
        </p:nvSpPr>
        <p:spPr>
          <a:xfrm>
            <a:off x="7388090" y="3606360"/>
            <a:ext cx="3095799" cy="52322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47" normalizeH="0" baseline="30000" noProof="0" dirty="0">
                <a:ln w="3175">
                  <a:noFill/>
                </a:ln>
                <a:solidFill>
                  <a:srgbClr val="00B050"/>
                </a:solidFill>
                <a:effectLst/>
                <a:uLnTx/>
                <a:uFillTx/>
                <a:latin typeface="Segoe UI Semibold"/>
                <a:ea typeface="+mn-ea"/>
                <a:cs typeface="Segoe UI" pitchFamily="34" charset="0"/>
              </a:rPr>
              <a:t>NEW  </a:t>
            </a:r>
            <a:r>
              <a:rPr kumimoji="0" lang="en-US" sz="28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We</a:t>
            </a:r>
            <a:r>
              <a:rPr kumimoji="0" lang="en-US" sz="2800" b="1" i="0" u="none" strike="noStrike" kern="1200" cap="none" spc="-147" normalizeH="0" baseline="0" noProof="0" dirty="0">
                <a:ln w="3175">
                  <a:noFill/>
                </a:ln>
                <a:effectLst/>
                <a:uLnTx/>
                <a:uFillTx/>
                <a:latin typeface="Segoe UI Semibold"/>
                <a:ea typeface="+mn-ea"/>
                <a:cs typeface="Segoe UI" pitchFamily="34" charset="0"/>
              </a:rPr>
              <a:t>b </a:t>
            </a:r>
            <a:r>
              <a:rPr kumimoji="0" lang="en-US" sz="28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apps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0A6ED4EB-4463-48F7-A30F-1820A0B8F733}"/>
              </a:ext>
            </a:extLst>
          </p:cNvPr>
          <p:cNvSpPr/>
          <p:nvPr/>
        </p:nvSpPr>
        <p:spPr>
          <a:xfrm>
            <a:off x="7388090" y="1967846"/>
            <a:ext cx="3095799" cy="52322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47" normalizeH="0" baseline="30000" noProof="0" dirty="0">
                <a:ln w="3175">
                  <a:noFill/>
                </a:ln>
                <a:solidFill>
                  <a:srgbClr val="00B050"/>
                </a:solidFill>
                <a:effectLst/>
                <a:uLnTx/>
                <a:uFillTx/>
                <a:latin typeface="Segoe UI Semibold"/>
                <a:ea typeface="+mn-ea"/>
                <a:cs typeface="Segoe UI" pitchFamily="34" charset="0"/>
              </a:rPr>
              <a:t>NEW</a:t>
            </a:r>
            <a:r>
              <a:rPr kumimoji="0" lang="en-US" sz="28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 Virtual Desktop</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D9EAD995-7427-4025-B3F3-894B8CDB285D}"/>
              </a:ext>
            </a:extLst>
          </p:cNvPr>
          <p:cNvSpPr/>
          <p:nvPr/>
        </p:nvSpPr>
        <p:spPr>
          <a:xfrm>
            <a:off x="2456861" y="5176339"/>
            <a:ext cx="3095799" cy="52322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Data</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storage3" descr="storage">
            <a:extLst>
              <a:ext uri="{FF2B5EF4-FFF2-40B4-BE49-F238E27FC236}">
                <a16:creationId xmlns:a16="http://schemas.microsoft.com/office/drawing/2014/main" id="{A88AAE3A-C39E-465B-B38F-7F364FFC587B}"/>
              </a:ext>
            </a:extLst>
          </p:cNvPr>
          <p:cNvGrpSpPr>
            <a:grpSpLocks noChangeAspect="1"/>
          </p:cNvGrpSpPr>
          <p:nvPr/>
        </p:nvGrpSpPr>
        <p:grpSpPr>
          <a:xfrm>
            <a:off x="1557425" y="5102771"/>
            <a:ext cx="688351" cy="914400"/>
            <a:chOff x="19547751" y="2337953"/>
            <a:chExt cx="652743" cy="867099"/>
          </a:xfrm>
        </p:grpSpPr>
        <p:sp>
          <p:nvSpPr>
            <p:cNvPr id="142" name="Freeform: Shape 141">
              <a:extLst>
                <a:ext uri="{FF2B5EF4-FFF2-40B4-BE49-F238E27FC236}">
                  <a16:creationId xmlns:a16="http://schemas.microsoft.com/office/drawing/2014/main" id="{E679C41B-440B-4048-84C0-FA3F300A848B}"/>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1AEEE6B-F7EE-465C-B4CF-834CB0A16C65}"/>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629B3190-526F-41C3-A2AC-746111D24BEF}"/>
                </a:ext>
              </a:extLst>
            </p:cNvPr>
            <p:cNvSpPr/>
            <p:nvPr/>
          </p:nvSpPr>
          <p:spPr>
            <a:xfrm>
              <a:off x="19617055" y="2385959"/>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53" name="Title 1">
            <a:extLst>
              <a:ext uri="{FF2B5EF4-FFF2-40B4-BE49-F238E27FC236}">
                <a16:creationId xmlns:a16="http://schemas.microsoft.com/office/drawing/2014/main" id="{52C9DD13-EB61-4DF7-8996-CA2313431F62}"/>
              </a:ext>
            </a:extLst>
          </p:cNvPr>
          <p:cNvSpPr>
            <a:spLocks noGrp="1"/>
          </p:cNvSpPr>
          <p:nvPr>
            <p:ph type="title"/>
          </p:nvPr>
        </p:nvSpPr>
        <p:spPr>
          <a:xfrm>
            <a:off x="2149196" y="457200"/>
            <a:ext cx="9702145" cy="724814"/>
          </a:xfrm>
        </p:spPr>
        <p:txBody>
          <a:bodyPr/>
          <a:lstStyle/>
          <a:p>
            <a:r>
              <a:rPr lang="en-US" sz="4710" b="1" dirty="0">
                <a:solidFill>
                  <a:srgbClr val="0078D4"/>
                </a:solidFill>
                <a:latin typeface="Segoe UI Light (Headings)"/>
              </a:rPr>
              <a:t>Scenarios</a:t>
            </a:r>
          </a:p>
        </p:txBody>
      </p:sp>
      <p:grpSp>
        <p:nvGrpSpPr>
          <p:cNvPr id="154" name="Picture 52">
            <a:extLst>
              <a:ext uri="{FF2B5EF4-FFF2-40B4-BE49-F238E27FC236}">
                <a16:creationId xmlns:a16="http://schemas.microsoft.com/office/drawing/2014/main" id="{C24331C1-4188-4D22-84D1-8C40CEF470FF}"/>
              </a:ext>
            </a:extLst>
          </p:cNvPr>
          <p:cNvGrpSpPr>
            <a:grpSpLocks noChangeAspect="1"/>
          </p:cNvGrpSpPr>
          <p:nvPr/>
        </p:nvGrpSpPr>
        <p:grpSpPr>
          <a:xfrm>
            <a:off x="632182" y="457200"/>
            <a:ext cx="1219558" cy="731520"/>
            <a:chOff x="2653753" y="2591824"/>
            <a:chExt cx="1624919" cy="1033449"/>
          </a:xfrm>
        </p:grpSpPr>
        <p:sp>
          <p:nvSpPr>
            <p:cNvPr id="155" name="Freeform: Shape 154">
              <a:extLst>
                <a:ext uri="{FF2B5EF4-FFF2-40B4-BE49-F238E27FC236}">
                  <a16:creationId xmlns:a16="http://schemas.microsoft.com/office/drawing/2014/main" id="{75D899DA-CE77-4454-8CB1-BD65BECF5C65}"/>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A5A397DE-610B-47FE-B031-D6AA970390EE}"/>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C6174CCE-78B5-4F11-A37B-4BBE8894B8A3}"/>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24A422FC-0FE2-4807-9FC4-7A9BCFD4D0DE}"/>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BE4B1129-83A6-452C-9E84-F17B2F4DE234}"/>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EAAB11FD-2395-4664-9982-37272765F143}"/>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 name="Rectangle 30">
            <a:extLst>
              <a:ext uri="{FF2B5EF4-FFF2-40B4-BE49-F238E27FC236}">
                <a16:creationId xmlns:a16="http://schemas.microsoft.com/office/drawing/2014/main" id="{06DED20C-0E14-4BCA-9EA9-C8244805C7F9}"/>
              </a:ext>
            </a:extLst>
          </p:cNvPr>
          <p:cNvSpPr/>
          <p:nvPr/>
        </p:nvSpPr>
        <p:spPr>
          <a:xfrm>
            <a:off x="211304" y="637431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rgbClr val="000000"/>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3034260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3455-0027-4BC3-BAD1-EF7715C55F9B}"/>
              </a:ext>
            </a:extLst>
          </p:cNvPr>
          <p:cNvSpPr>
            <a:spLocks noGrp="1"/>
          </p:cNvSpPr>
          <p:nvPr>
            <p:ph type="title"/>
          </p:nvPr>
        </p:nvSpPr>
        <p:spPr/>
        <p:txBody>
          <a:bodyPr/>
          <a:lstStyle/>
          <a:p>
            <a:r>
              <a:rPr lang="en-US" b="1" dirty="0">
                <a:solidFill>
                  <a:srgbClr val="0078D4"/>
                </a:solidFill>
              </a:rPr>
              <a:t>Appliance-based for virtual machines</a:t>
            </a:r>
          </a:p>
        </p:txBody>
      </p:sp>
      <p:sp>
        <p:nvSpPr>
          <p:cNvPr id="3" name="Text Placeholder 2">
            <a:extLst>
              <a:ext uri="{FF2B5EF4-FFF2-40B4-BE49-F238E27FC236}">
                <a16:creationId xmlns:a16="http://schemas.microsoft.com/office/drawing/2014/main" id="{EFCD638B-35A7-4523-B60A-FCA1B88418C5}"/>
              </a:ext>
            </a:extLst>
          </p:cNvPr>
          <p:cNvSpPr>
            <a:spLocks noGrp="1"/>
          </p:cNvSpPr>
          <p:nvPr>
            <p:ph type="body" sz="quarter" idx="10"/>
          </p:nvPr>
        </p:nvSpPr>
        <p:spPr>
          <a:xfrm>
            <a:off x="269303" y="857250"/>
            <a:ext cx="11655078" cy="4855304"/>
          </a:xfrm>
        </p:spPr>
        <p:txBody>
          <a:bodyPr/>
          <a:lstStyle/>
          <a:p>
            <a:endParaRPr lang="en-US" dirty="0">
              <a:solidFill>
                <a:srgbClr val="353535"/>
              </a:solidFill>
            </a:endParaRPr>
          </a:p>
          <a:p>
            <a:endParaRPr lang="en-US" dirty="0">
              <a:solidFill>
                <a:srgbClr val="353535"/>
              </a:solidFill>
            </a:endParaRPr>
          </a:p>
          <a:p>
            <a:r>
              <a:rPr lang="en-US" dirty="0">
                <a:solidFill>
                  <a:srgbClr val="353535"/>
                </a:solidFill>
              </a:rPr>
              <a:t>No pre-setting or pre-configuring a machine</a:t>
            </a:r>
          </a:p>
          <a:p>
            <a:endParaRPr lang="en-US" dirty="0">
              <a:solidFill>
                <a:srgbClr val="353535"/>
              </a:solidFill>
            </a:endParaRPr>
          </a:p>
          <a:p>
            <a:r>
              <a:rPr lang="en-US" dirty="0">
                <a:solidFill>
                  <a:srgbClr val="353535"/>
                </a:solidFill>
              </a:rPr>
              <a:t>No installation of pre-requisite software</a:t>
            </a:r>
          </a:p>
          <a:p>
            <a:endParaRPr lang="en-US" dirty="0">
              <a:solidFill>
                <a:srgbClr val="353535"/>
              </a:solidFill>
            </a:endParaRPr>
          </a:p>
          <a:p>
            <a:r>
              <a:rPr lang="en-US" dirty="0">
                <a:solidFill>
                  <a:srgbClr val="353535"/>
                </a:solidFill>
              </a:rPr>
              <a:t>Can be treated like any other server in your estate</a:t>
            </a:r>
          </a:p>
          <a:p>
            <a:endParaRPr lang="en-US" dirty="0">
              <a:solidFill>
                <a:srgbClr val="353535"/>
              </a:solidFill>
            </a:endParaRPr>
          </a:p>
        </p:txBody>
      </p:sp>
      <p:sp>
        <p:nvSpPr>
          <p:cNvPr id="4" name="Rectangle 3">
            <a:extLst>
              <a:ext uri="{FF2B5EF4-FFF2-40B4-BE49-F238E27FC236}">
                <a16:creationId xmlns:a16="http://schemas.microsoft.com/office/drawing/2014/main" id="{DB6215F4-91CD-49B4-9523-2F65378C016C}"/>
              </a:ext>
            </a:extLst>
          </p:cNvPr>
          <p:cNvSpPr/>
          <p:nvPr/>
        </p:nvSpPr>
        <p:spPr>
          <a:xfrm>
            <a:off x="211304" y="637431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rgbClr val="000000"/>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435576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3455-0027-4BC3-BAD1-EF7715C55F9B}"/>
              </a:ext>
            </a:extLst>
          </p:cNvPr>
          <p:cNvSpPr>
            <a:spLocks noGrp="1"/>
          </p:cNvSpPr>
          <p:nvPr>
            <p:ph type="title"/>
          </p:nvPr>
        </p:nvSpPr>
        <p:spPr/>
        <p:txBody>
          <a:bodyPr/>
          <a:lstStyle/>
          <a:p>
            <a:r>
              <a:rPr lang="en-US" b="1" dirty="0">
                <a:solidFill>
                  <a:srgbClr val="0078D4"/>
                </a:solidFill>
              </a:rPr>
              <a:t>Installer-based for physical servers</a:t>
            </a:r>
          </a:p>
        </p:txBody>
      </p:sp>
      <p:sp>
        <p:nvSpPr>
          <p:cNvPr id="3" name="Text Placeholder 2">
            <a:extLst>
              <a:ext uri="{FF2B5EF4-FFF2-40B4-BE49-F238E27FC236}">
                <a16:creationId xmlns:a16="http://schemas.microsoft.com/office/drawing/2014/main" id="{EFCD638B-35A7-4523-B60A-FCA1B88418C5}"/>
              </a:ext>
            </a:extLst>
          </p:cNvPr>
          <p:cNvSpPr>
            <a:spLocks noGrp="1"/>
          </p:cNvSpPr>
          <p:nvPr>
            <p:ph type="body" sz="quarter" idx="10"/>
          </p:nvPr>
        </p:nvSpPr>
        <p:spPr>
          <a:xfrm>
            <a:off x="269303" y="857250"/>
            <a:ext cx="11655078" cy="4855304"/>
          </a:xfrm>
        </p:spPr>
        <p:txBody>
          <a:bodyPr/>
          <a:lstStyle/>
          <a:p>
            <a:endParaRPr lang="en-US" dirty="0">
              <a:solidFill>
                <a:srgbClr val="353535"/>
              </a:solidFill>
            </a:endParaRPr>
          </a:p>
          <a:p>
            <a:endParaRPr lang="en-US" dirty="0">
              <a:solidFill>
                <a:srgbClr val="353535"/>
              </a:solidFill>
            </a:endParaRPr>
          </a:p>
          <a:p>
            <a:r>
              <a:rPr lang="en-US" dirty="0">
                <a:solidFill>
                  <a:srgbClr val="353535"/>
                </a:solidFill>
              </a:rPr>
              <a:t>There are pre-</a:t>
            </a:r>
            <a:r>
              <a:rPr lang="en-US" dirty="0" err="1">
                <a:solidFill>
                  <a:srgbClr val="353535"/>
                </a:solidFill>
              </a:rPr>
              <a:t>reqs</a:t>
            </a:r>
            <a:r>
              <a:rPr lang="en-US" dirty="0">
                <a:solidFill>
                  <a:srgbClr val="353535"/>
                </a:solidFill>
              </a:rPr>
              <a:t> to meet</a:t>
            </a:r>
          </a:p>
          <a:p>
            <a:endParaRPr lang="en-US" dirty="0">
              <a:solidFill>
                <a:srgbClr val="353535"/>
              </a:solidFill>
            </a:endParaRPr>
          </a:p>
          <a:p>
            <a:r>
              <a:rPr lang="en-US" dirty="0">
                <a:solidFill>
                  <a:srgbClr val="353535"/>
                </a:solidFill>
              </a:rPr>
              <a:t>Install Migrate appliance via download/script</a:t>
            </a:r>
          </a:p>
          <a:p>
            <a:endParaRPr lang="en-US" dirty="0">
              <a:solidFill>
                <a:srgbClr val="353535"/>
              </a:solidFill>
            </a:endParaRPr>
          </a:p>
          <a:p>
            <a:r>
              <a:rPr lang="en-US" dirty="0">
                <a:solidFill>
                  <a:srgbClr val="353535"/>
                </a:solidFill>
              </a:rPr>
              <a:t>Server doesn’t have to be physical</a:t>
            </a:r>
          </a:p>
          <a:p>
            <a:endParaRPr lang="en-US" dirty="0">
              <a:solidFill>
                <a:srgbClr val="353535"/>
              </a:solidFill>
            </a:endParaRPr>
          </a:p>
        </p:txBody>
      </p:sp>
      <p:sp>
        <p:nvSpPr>
          <p:cNvPr id="4" name="Rectangle 3">
            <a:extLst>
              <a:ext uri="{FF2B5EF4-FFF2-40B4-BE49-F238E27FC236}">
                <a16:creationId xmlns:a16="http://schemas.microsoft.com/office/drawing/2014/main" id="{DB6215F4-91CD-49B4-9523-2F65378C016C}"/>
              </a:ext>
            </a:extLst>
          </p:cNvPr>
          <p:cNvSpPr/>
          <p:nvPr/>
        </p:nvSpPr>
        <p:spPr>
          <a:xfrm>
            <a:off x="211304" y="637431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rgbClr val="000000"/>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1434883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2690C3-F922-4036-A751-E5EE433567A3}"/>
              </a:ext>
            </a:extLst>
          </p:cNvPr>
          <p:cNvSpPr/>
          <p:nvPr/>
        </p:nvSpPr>
        <p:spPr>
          <a:xfrm>
            <a:off x="158141" y="6363681"/>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chemeClr val="bg1"/>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endParaRPr>
          </a:p>
        </p:txBody>
      </p:sp>
      <p:grpSp>
        <p:nvGrpSpPr>
          <p:cNvPr id="10" name="Group 9">
            <a:extLst>
              <a:ext uri="{FF2B5EF4-FFF2-40B4-BE49-F238E27FC236}">
                <a16:creationId xmlns:a16="http://schemas.microsoft.com/office/drawing/2014/main" id="{5DDE9C5B-8012-422C-8EEC-331E73DADA26}"/>
              </a:ext>
            </a:extLst>
          </p:cNvPr>
          <p:cNvGrpSpPr/>
          <p:nvPr/>
        </p:nvGrpSpPr>
        <p:grpSpPr>
          <a:xfrm>
            <a:off x="74428" y="1127051"/>
            <a:ext cx="12192000" cy="4325259"/>
            <a:chOff x="74428" y="1127051"/>
            <a:chExt cx="12192000" cy="4325259"/>
          </a:xfrm>
        </p:grpSpPr>
        <p:sp>
          <p:nvSpPr>
            <p:cNvPr id="5" name="Title 7">
              <a:extLst>
                <a:ext uri="{FF2B5EF4-FFF2-40B4-BE49-F238E27FC236}">
                  <a16:creationId xmlns:a16="http://schemas.microsoft.com/office/drawing/2014/main" id="{A072878B-983A-4E70-83C3-57752ADEE3EC}"/>
                </a:ext>
              </a:extLst>
            </p:cNvPr>
            <p:cNvSpPr txBox="1">
              <a:spLocks/>
            </p:cNvSpPr>
            <p:nvPr/>
          </p:nvSpPr>
          <p:spPr>
            <a:xfrm>
              <a:off x="74428" y="2124320"/>
              <a:ext cx="12192000" cy="13793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8000" b="1" kern="0" spc="-147" dirty="0">
                  <a:ln w="3175">
                    <a:noFill/>
                  </a:ln>
                  <a:solidFill>
                    <a:srgbClr val="FFFFFF"/>
                  </a:solidFill>
                  <a:latin typeface="OrangeBlossoms" panose="02000603000000000000" pitchFamily="2" charset="0"/>
                  <a:ea typeface="OrangeBlossoms" panose="02000603000000000000" pitchFamily="2" charset="0"/>
                  <a:cs typeface="Segoe UI" pitchFamily="34" charset="0"/>
                </a:rPr>
                <a:t>Demo</a:t>
              </a:r>
              <a:endParaRPr kumimoji="0" lang="en-US" sz="5400" b="1" i="0" u="none" strike="noStrike" kern="0" cap="none" spc="-147" normalizeH="0" baseline="0" noProof="0" dirty="0">
                <a:ln w="3175">
                  <a:noFill/>
                </a:ln>
                <a:solidFill>
                  <a:srgbClr val="FFFFFF"/>
                </a:solidFill>
                <a:effectLst/>
                <a:uLnTx/>
                <a:uFillTx/>
                <a:latin typeface="OrangeBlossoms" panose="02000603000000000000" pitchFamily="2" charset="0"/>
                <a:ea typeface="OrangeBlossoms" panose="02000603000000000000" pitchFamily="2" charset="0"/>
                <a:cs typeface="Segoe UI" pitchFamily="34" charset="0"/>
              </a:endParaRPr>
            </a:p>
          </p:txBody>
        </p:sp>
        <p:sp>
          <p:nvSpPr>
            <p:cNvPr id="4" name="Rectangle 3">
              <a:extLst>
                <a:ext uri="{FF2B5EF4-FFF2-40B4-BE49-F238E27FC236}">
                  <a16:creationId xmlns:a16="http://schemas.microsoft.com/office/drawing/2014/main" id="{45573E58-A8B6-4FBB-807E-2BDE5CB22135}"/>
                </a:ext>
              </a:extLst>
            </p:cNvPr>
            <p:cNvSpPr/>
            <p:nvPr/>
          </p:nvSpPr>
          <p:spPr bwMode="auto">
            <a:xfrm>
              <a:off x="1881963" y="1127051"/>
              <a:ext cx="8782493" cy="3965944"/>
            </a:xfrm>
            <a:custGeom>
              <a:avLst/>
              <a:gdLst>
                <a:gd name="connsiteX0" fmla="*/ 0 w 8782493"/>
                <a:gd name="connsiteY0" fmla="*/ 0 h 3965944"/>
                <a:gd name="connsiteX1" fmla="*/ 8782493 w 8782493"/>
                <a:gd name="connsiteY1" fmla="*/ 0 h 3965944"/>
                <a:gd name="connsiteX2" fmla="*/ 8782493 w 8782493"/>
                <a:gd name="connsiteY2" fmla="*/ 3965944 h 3965944"/>
                <a:gd name="connsiteX3" fmla="*/ 0 w 8782493"/>
                <a:gd name="connsiteY3" fmla="*/ 3965944 h 3965944"/>
                <a:gd name="connsiteX4" fmla="*/ 0 w 8782493"/>
                <a:gd name="connsiteY4" fmla="*/ 0 h 3965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2493" h="3965944" extrusionOk="0">
                  <a:moveTo>
                    <a:pt x="0" y="0"/>
                  </a:moveTo>
                  <a:cubicBezTo>
                    <a:pt x="4121946" y="112921"/>
                    <a:pt x="6675130" y="50414"/>
                    <a:pt x="8782493" y="0"/>
                  </a:cubicBezTo>
                  <a:cubicBezTo>
                    <a:pt x="8634971" y="1114091"/>
                    <a:pt x="8796301" y="2881996"/>
                    <a:pt x="8782493" y="3965944"/>
                  </a:cubicBezTo>
                  <a:cubicBezTo>
                    <a:pt x="4627934" y="4084323"/>
                    <a:pt x="3053091" y="3798895"/>
                    <a:pt x="0" y="3965944"/>
                  </a:cubicBezTo>
                  <a:cubicBezTo>
                    <a:pt x="-127661" y="2834020"/>
                    <a:pt x="-27055" y="1147965"/>
                    <a:pt x="0" y="0"/>
                  </a:cubicBezTo>
                  <a:close/>
                </a:path>
              </a:pathLst>
            </a:custGeom>
            <a:noFill/>
            <a:ln w="28575">
              <a:solidFill>
                <a:srgbClr val="FFB900"/>
              </a:solidFill>
              <a:headEnd type="none" w="med" len="med"/>
              <a:tailEnd type="none" w="med" len="med"/>
              <a:extLst>
                <a:ext uri="{C807C97D-BFC1-408E-A445-0C87EB9F89A2}">
                  <ask:lineSketchStyleProps xmlns:ask="http://schemas.microsoft.com/office/drawing/2018/sketchyshapes" sd="3957212547">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C80449C7-AA0D-4010-AB60-6A11C0F8F258}"/>
                </a:ext>
              </a:extLst>
            </p:cNvPr>
            <p:cNvSpPr/>
            <p:nvPr/>
          </p:nvSpPr>
          <p:spPr bwMode="auto">
            <a:xfrm>
              <a:off x="4915785" y="4733680"/>
              <a:ext cx="2714847" cy="71863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008C3B36-7AFE-4930-9F37-D91010EDC9A4}"/>
                </a:ext>
              </a:extLst>
            </p:cNvPr>
            <p:cNvSpPr txBox="1"/>
            <p:nvPr/>
          </p:nvSpPr>
          <p:spPr>
            <a:xfrm>
              <a:off x="4550733" y="4846773"/>
              <a:ext cx="3274828" cy="492443"/>
            </a:xfrm>
            <a:prstGeom prst="rect">
              <a:avLst/>
            </a:prstGeom>
            <a:noFill/>
          </p:spPr>
          <p:txBody>
            <a:bodyPr wrap="square" lIns="0" tIns="0" rIns="0" bIns="0" rtlCol="0">
              <a:spAutoFit/>
            </a:bodyPr>
            <a:lstStyle/>
            <a:p>
              <a:pPr algn="ctr"/>
              <a:r>
                <a:rPr lang="en-GB" sz="3200" dirty="0">
                  <a:solidFill>
                    <a:schemeClr val="bg1"/>
                  </a:solidFill>
                  <a:latin typeface="OrangeBlossoms" panose="02000603000000000000" pitchFamily="2" charset="0"/>
                  <a:ea typeface="OrangeBlossoms" panose="02000603000000000000" pitchFamily="2" charset="0"/>
                </a:rPr>
                <a:t>FUN TIME</a:t>
              </a:r>
            </a:p>
          </p:txBody>
        </p:sp>
      </p:grpSp>
    </p:spTree>
    <p:extLst>
      <p:ext uri="{BB962C8B-B14F-4D97-AF65-F5344CB8AC3E}">
        <p14:creationId xmlns:p14="http://schemas.microsoft.com/office/powerpoint/2010/main" val="440446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843097-B9E3-4EB4-9A06-53EF6ED8F479}"/>
              </a:ext>
            </a:extLst>
          </p:cNvPr>
          <p:cNvSpPr>
            <a:spLocks noGrp="1"/>
          </p:cNvSpPr>
          <p:nvPr>
            <p:ph type="body" sz="quarter" idx="10"/>
          </p:nvPr>
        </p:nvSpPr>
        <p:spPr>
          <a:xfrm>
            <a:off x="269303" y="1187963"/>
            <a:ext cx="11655078" cy="3660489"/>
          </a:xfrm>
        </p:spPr>
        <p:txBody>
          <a:bodyPr/>
          <a:lstStyle/>
          <a:p>
            <a:endParaRPr lang="en-US" dirty="0"/>
          </a:p>
          <a:p>
            <a:r>
              <a:rPr lang="en-US" dirty="0"/>
              <a:t>#</a:t>
            </a:r>
          </a:p>
          <a:p>
            <a:endParaRPr lang="en-US" dirty="0"/>
          </a:p>
          <a:p>
            <a:pPr marL="0" indent="0">
              <a:buNone/>
            </a:pPr>
            <a:endParaRPr lang="en-US" dirty="0"/>
          </a:p>
          <a:p>
            <a:endParaRPr lang="en-US" dirty="0"/>
          </a:p>
          <a:p>
            <a:endParaRPr lang="en-US" dirty="0"/>
          </a:p>
        </p:txBody>
      </p:sp>
      <p:pic>
        <p:nvPicPr>
          <p:cNvPr id="1026" name="Picture 2" descr="two square blue LED lights">
            <a:extLst>
              <a:ext uri="{FF2B5EF4-FFF2-40B4-BE49-F238E27FC236}">
                <a16:creationId xmlns:a16="http://schemas.microsoft.com/office/drawing/2014/main" id="{D15E4FEC-1F41-40D3-8268-693AF30D3D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4" t="5040"/>
          <a:stretch/>
        </p:blipFill>
        <p:spPr bwMode="auto">
          <a:xfrm>
            <a:off x="-49618" y="0"/>
            <a:ext cx="12241618" cy="77850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3EB273-D65C-48DF-8F5B-248A7897A442}"/>
              </a:ext>
            </a:extLst>
          </p:cNvPr>
          <p:cNvSpPr>
            <a:spLocks noGrp="1"/>
          </p:cNvSpPr>
          <p:nvPr>
            <p:ph type="title"/>
          </p:nvPr>
        </p:nvSpPr>
        <p:spPr>
          <a:xfrm>
            <a:off x="0" y="212651"/>
            <a:ext cx="12291237" cy="1187270"/>
          </a:xfrm>
        </p:spPr>
        <p:txBody>
          <a:bodyPr/>
          <a:lstStyle/>
          <a:p>
            <a:pPr algn="ctr"/>
            <a:r>
              <a:rPr lang="en-US" b="1" dirty="0">
                <a:solidFill>
                  <a:srgbClr val="0078D4"/>
                </a:solidFill>
              </a:rPr>
              <a:t>How are your servers connected?</a:t>
            </a:r>
          </a:p>
        </p:txBody>
      </p:sp>
      <p:sp>
        <p:nvSpPr>
          <p:cNvPr id="5" name="Rectangle 4">
            <a:extLst>
              <a:ext uri="{FF2B5EF4-FFF2-40B4-BE49-F238E27FC236}">
                <a16:creationId xmlns:a16="http://schemas.microsoft.com/office/drawing/2014/main" id="{05B543BC-1B6A-45DA-B44A-A05B2938F0C4}"/>
              </a:ext>
            </a:extLst>
          </p:cNvPr>
          <p:cNvSpPr/>
          <p:nvPr/>
        </p:nvSpPr>
        <p:spPr>
          <a:xfrm>
            <a:off x="158141" y="6363681"/>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chemeClr val="bg1"/>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142584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3455-0027-4BC3-BAD1-EF7715C55F9B}"/>
              </a:ext>
            </a:extLst>
          </p:cNvPr>
          <p:cNvSpPr>
            <a:spLocks noGrp="1"/>
          </p:cNvSpPr>
          <p:nvPr>
            <p:ph type="title"/>
          </p:nvPr>
        </p:nvSpPr>
        <p:spPr/>
        <p:txBody>
          <a:bodyPr/>
          <a:lstStyle/>
          <a:p>
            <a:r>
              <a:rPr lang="en-US" b="1" dirty="0">
                <a:solidFill>
                  <a:srgbClr val="0078D4"/>
                </a:solidFill>
              </a:rPr>
              <a:t>Dependency Mapping</a:t>
            </a:r>
          </a:p>
        </p:txBody>
      </p:sp>
      <p:sp>
        <p:nvSpPr>
          <p:cNvPr id="3" name="Text Placeholder 2">
            <a:extLst>
              <a:ext uri="{FF2B5EF4-FFF2-40B4-BE49-F238E27FC236}">
                <a16:creationId xmlns:a16="http://schemas.microsoft.com/office/drawing/2014/main" id="{EFCD638B-35A7-4523-B60A-FCA1B88418C5}"/>
              </a:ext>
            </a:extLst>
          </p:cNvPr>
          <p:cNvSpPr>
            <a:spLocks noGrp="1"/>
          </p:cNvSpPr>
          <p:nvPr>
            <p:ph type="body" sz="quarter" idx="10"/>
          </p:nvPr>
        </p:nvSpPr>
        <p:spPr>
          <a:xfrm>
            <a:off x="269303" y="857250"/>
            <a:ext cx="11655078" cy="4257897"/>
          </a:xfrm>
        </p:spPr>
        <p:txBody>
          <a:bodyPr/>
          <a:lstStyle/>
          <a:p>
            <a:endParaRPr lang="en-US" dirty="0">
              <a:solidFill>
                <a:srgbClr val="353535"/>
              </a:solidFill>
            </a:endParaRPr>
          </a:p>
          <a:p>
            <a:endParaRPr lang="en-US" dirty="0">
              <a:solidFill>
                <a:srgbClr val="353535"/>
              </a:solidFill>
            </a:endParaRPr>
          </a:p>
          <a:p>
            <a:r>
              <a:rPr lang="en-US" dirty="0">
                <a:solidFill>
                  <a:srgbClr val="353535"/>
                </a:solidFill>
              </a:rPr>
              <a:t>Agent Based</a:t>
            </a:r>
          </a:p>
          <a:p>
            <a:endParaRPr lang="en-US" dirty="0">
              <a:solidFill>
                <a:srgbClr val="353535"/>
              </a:solidFill>
            </a:endParaRPr>
          </a:p>
          <a:p>
            <a:r>
              <a:rPr lang="en-US" dirty="0">
                <a:solidFill>
                  <a:srgbClr val="353535"/>
                </a:solidFill>
              </a:rPr>
              <a:t>Agentless - </a:t>
            </a:r>
            <a:r>
              <a:rPr lang="en-US" b="1" dirty="0">
                <a:solidFill>
                  <a:srgbClr val="353535"/>
                </a:solidFill>
              </a:rPr>
              <a:t>https://aka.ms/appmapping</a:t>
            </a:r>
          </a:p>
          <a:p>
            <a:endParaRPr lang="en-US" dirty="0">
              <a:solidFill>
                <a:srgbClr val="353535"/>
              </a:solidFill>
            </a:endParaRPr>
          </a:p>
          <a:p>
            <a:endParaRPr lang="en-US" dirty="0">
              <a:solidFill>
                <a:srgbClr val="353535"/>
              </a:solidFill>
            </a:endParaRPr>
          </a:p>
        </p:txBody>
      </p:sp>
      <p:sp>
        <p:nvSpPr>
          <p:cNvPr id="4" name="Rectangle 3">
            <a:extLst>
              <a:ext uri="{FF2B5EF4-FFF2-40B4-BE49-F238E27FC236}">
                <a16:creationId xmlns:a16="http://schemas.microsoft.com/office/drawing/2014/main" id="{DB6215F4-91CD-49B4-9523-2F65378C016C}"/>
              </a:ext>
            </a:extLst>
          </p:cNvPr>
          <p:cNvSpPr/>
          <p:nvPr/>
        </p:nvSpPr>
        <p:spPr>
          <a:xfrm>
            <a:off x="269240" y="638382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rgbClr val="000000"/>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109086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66D2D-6221-4808-9558-75583682C82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ED5E81-9A4A-4372-AED1-92AC66EC4688}"/>
              </a:ext>
            </a:extLst>
          </p:cNvPr>
          <p:cNvSpPr>
            <a:spLocks noGrp="1"/>
          </p:cNvSpPr>
          <p:nvPr>
            <p:ph type="body" sz="quarter" idx="10"/>
          </p:nvPr>
        </p:nvSpPr>
        <p:spPr/>
        <p:txBody>
          <a:bodyPr/>
          <a:lstStyle/>
          <a:p>
            <a:endParaRPr lang="en-GB"/>
          </a:p>
        </p:txBody>
      </p:sp>
      <p:pic>
        <p:nvPicPr>
          <p:cNvPr id="5" name="Picture 4" descr="A picture containing screenshot&#10;&#10;Description automatically generated">
            <a:extLst>
              <a:ext uri="{FF2B5EF4-FFF2-40B4-BE49-F238E27FC236}">
                <a16:creationId xmlns:a16="http://schemas.microsoft.com/office/drawing/2014/main" id="{843236DB-9F37-4140-92AC-00714B861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 y="804862"/>
            <a:ext cx="11915775" cy="5248275"/>
          </a:xfrm>
          <a:prstGeom prst="rect">
            <a:avLst/>
          </a:prstGeom>
        </p:spPr>
      </p:pic>
      <p:sp>
        <p:nvSpPr>
          <p:cNvPr id="6" name="Rectangle 5">
            <a:extLst>
              <a:ext uri="{FF2B5EF4-FFF2-40B4-BE49-F238E27FC236}">
                <a16:creationId xmlns:a16="http://schemas.microsoft.com/office/drawing/2014/main" id="{D6C673CA-1A73-469D-AD08-30B02131FFE4}"/>
              </a:ext>
            </a:extLst>
          </p:cNvPr>
          <p:cNvSpPr/>
          <p:nvPr/>
        </p:nvSpPr>
        <p:spPr>
          <a:xfrm>
            <a:off x="269240" y="638382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rgbClr val="000000"/>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110237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6AF3-E54D-489B-B92A-3764A2877130}"/>
              </a:ext>
            </a:extLst>
          </p:cNvPr>
          <p:cNvSpPr>
            <a:spLocks noGrp="1"/>
          </p:cNvSpPr>
          <p:nvPr>
            <p:ph type="title"/>
          </p:nvPr>
        </p:nvSpPr>
        <p:spPr/>
        <p:txBody>
          <a:bodyPr/>
          <a:lstStyle/>
          <a:p>
            <a:endParaRPr lang="en-GB"/>
          </a:p>
        </p:txBody>
      </p:sp>
      <p:sp>
        <p:nvSpPr>
          <p:cNvPr id="7" name="Content Placeholder 6">
            <a:extLst>
              <a:ext uri="{FF2B5EF4-FFF2-40B4-BE49-F238E27FC236}">
                <a16:creationId xmlns:a16="http://schemas.microsoft.com/office/drawing/2014/main" id="{3E6E1507-6329-44A0-8215-28587B50DD0A}"/>
              </a:ext>
            </a:extLst>
          </p:cNvPr>
          <p:cNvSpPr>
            <a:spLocks noGrp="1"/>
          </p:cNvSpPr>
          <p:nvPr>
            <p:ph idx="1"/>
          </p:nvPr>
        </p:nvSpPr>
        <p:spPr/>
        <p:txBody>
          <a:bodyPr/>
          <a:lstStyle/>
          <a:p>
            <a:endParaRPr lang="en-GB"/>
          </a:p>
        </p:txBody>
      </p:sp>
      <p:pic>
        <p:nvPicPr>
          <p:cNvPr id="8" name="Picture 7">
            <a:extLst>
              <a:ext uri="{FF2B5EF4-FFF2-40B4-BE49-F238E27FC236}">
                <a16:creationId xmlns:a16="http://schemas.microsoft.com/office/drawing/2014/main" id="{269A6903-F63E-4426-A10B-FFE9BE1D8881}"/>
              </a:ext>
            </a:extLst>
          </p:cNvPr>
          <p:cNvPicPr>
            <a:picLocks noChangeAspect="1"/>
          </p:cNvPicPr>
          <p:nvPr/>
        </p:nvPicPr>
        <p:blipFill>
          <a:blip r:embed="rId3"/>
          <a:stretch>
            <a:fillRect/>
          </a:stretch>
        </p:blipFill>
        <p:spPr>
          <a:xfrm>
            <a:off x="1204912" y="152400"/>
            <a:ext cx="9782175" cy="6553200"/>
          </a:xfrm>
          <a:prstGeom prst="rect">
            <a:avLst/>
          </a:prstGeom>
        </p:spPr>
      </p:pic>
      <p:sp>
        <p:nvSpPr>
          <p:cNvPr id="3" name="Rectangle 2">
            <a:extLst>
              <a:ext uri="{FF2B5EF4-FFF2-40B4-BE49-F238E27FC236}">
                <a16:creationId xmlns:a16="http://schemas.microsoft.com/office/drawing/2014/main" id="{EC39A9C3-E3F9-4242-A4B0-CEBF0AD41DC0}"/>
              </a:ext>
            </a:extLst>
          </p:cNvPr>
          <p:cNvSpPr/>
          <p:nvPr/>
        </p:nvSpPr>
        <p:spPr>
          <a:xfrm>
            <a:off x="0" y="6392087"/>
            <a:ext cx="1171731" cy="369332"/>
          </a:xfrm>
          <a:prstGeom prst="rect">
            <a:avLst/>
          </a:prstGeom>
        </p:spPr>
        <p:txBody>
          <a:bodyPr wrap="none">
            <a:spAutoFit/>
          </a:bodyPr>
          <a:lstStyle/>
          <a:p>
            <a:pPr lvl="0">
              <a:defRPr/>
            </a:pPr>
            <a:r>
              <a:rPr lang="en-GB" dirty="0">
                <a:solidFill>
                  <a:srgbClr val="000000"/>
                </a:solidFill>
                <a:latin typeface="OrangeBlossoms" panose="02000603000000000000" pitchFamily="2" charset="0"/>
                <a:ea typeface="OrangeBlossoms" panose="02000603000000000000" pitchFamily="2" charset="0"/>
              </a:rPr>
              <a:t>@</a:t>
            </a:r>
            <a:r>
              <a:rPr lang="en-GB" dirty="0" err="1">
                <a:solidFill>
                  <a:srgbClr val="000000"/>
                </a:solidFill>
                <a:latin typeface="OrangeBlossoms" panose="02000603000000000000" pitchFamily="2" charset="0"/>
                <a:ea typeface="OrangeBlossoms" panose="02000603000000000000" pitchFamily="2" charset="0"/>
              </a:rPr>
              <a:t>Techielass</a:t>
            </a:r>
            <a:endParaRPr lang="en-GB" dirty="0">
              <a:solidFill>
                <a:srgbClr val="000000"/>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336880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3455-0027-4BC3-BAD1-EF7715C55F9B}"/>
              </a:ext>
            </a:extLst>
          </p:cNvPr>
          <p:cNvSpPr>
            <a:spLocks noGrp="1"/>
          </p:cNvSpPr>
          <p:nvPr>
            <p:ph type="title"/>
          </p:nvPr>
        </p:nvSpPr>
        <p:spPr/>
        <p:txBody>
          <a:bodyPr/>
          <a:lstStyle/>
          <a:p>
            <a:r>
              <a:rPr lang="en-US" b="1" dirty="0">
                <a:solidFill>
                  <a:srgbClr val="0078D4"/>
                </a:solidFill>
              </a:rPr>
              <a:t>Migration Assessment</a:t>
            </a:r>
          </a:p>
        </p:txBody>
      </p:sp>
      <p:sp>
        <p:nvSpPr>
          <p:cNvPr id="3" name="Text Placeholder 2">
            <a:extLst>
              <a:ext uri="{FF2B5EF4-FFF2-40B4-BE49-F238E27FC236}">
                <a16:creationId xmlns:a16="http://schemas.microsoft.com/office/drawing/2014/main" id="{EFCD638B-35A7-4523-B60A-FCA1B88418C5}"/>
              </a:ext>
            </a:extLst>
          </p:cNvPr>
          <p:cNvSpPr>
            <a:spLocks noGrp="1"/>
          </p:cNvSpPr>
          <p:nvPr>
            <p:ph type="body" sz="quarter" idx="10"/>
          </p:nvPr>
        </p:nvSpPr>
        <p:spPr>
          <a:xfrm>
            <a:off x="268461" y="1431408"/>
            <a:ext cx="11655078" cy="3262303"/>
          </a:xfrm>
        </p:spPr>
        <p:txBody>
          <a:bodyPr/>
          <a:lstStyle/>
          <a:p>
            <a:endParaRPr lang="en-GB" dirty="0"/>
          </a:p>
          <a:p>
            <a:r>
              <a:rPr lang="en-GB" dirty="0"/>
              <a:t>Three stages</a:t>
            </a:r>
          </a:p>
          <a:p>
            <a:pPr lvl="1"/>
            <a:r>
              <a:rPr lang="en-GB" dirty="0"/>
              <a:t>Suitability Analysis</a:t>
            </a:r>
          </a:p>
          <a:p>
            <a:pPr lvl="1"/>
            <a:r>
              <a:rPr lang="en-GB" dirty="0"/>
              <a:t>Sizing</a:t>
            </a:r>
          </a:p>
          <a:p>
            <a:pPr lvl="1"/>
            <a:r>
              <a:rPr lang="en-GB" dirty="0"/>
              <a:t>Monthly Cost estimation</a:t>
            </a:r>
          </a:p>
          <a:p>
            <a:endParaRPr lang="en-US" dirty="0">
              <a:solidFill>
                <a:srgbClr val="353535"/>
              </a:solidFill>
            </a:endParaRPr>
          </a:p>
        </p:txBody>
      </p:sp>
      <p:sp>
        <p:nvSpPr>
          <p:cNvPr id="4" name="Rectangle 3">
            <a:extLst>
              <a:ext uri="{FF2B5EF4-FFF2-40B4-BE49-F238E27FC236}">
                <a16:creationId xmlns:a16="http://schemas.microsoft.com/office/drawing/2014/main" id="{DB6215F4-91CD-49B4-9523-2F65378C016C}"/>
              </a:ext>
            </a:extLst>
          </p:cNvPr>
          <p:cNvSpPr/>
          <p:nvPr/>
        </p:nvSpPr>
        <p:spPr>
          <a:xfrm>
            <a:off x="269240" y="638382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rgbClr val="000000"/>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3410201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2690C3-F922-4036-A751-E5EE433567A3}"/>
              </a:ext>
            </a:extLst>
          </p:cNvPr>
          <p:cNvSpPr/>
          <p:nvPr/>
        </p:nvSpPr>
        <p:spPr>
          <a:xfrm>
            <a:off x="158141" y="6363681"/>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chemeClr val="bg1"/>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endParaRPr>
          </a:p>
        </p:txBody>
      </p:sp>
      <p:grpSp>
        <p:nvGrpSpPr>
          <p:cNvPr id="10" name="Group 9">
            <a:extLst>
              <a:ext uri="{FF2B5EF4-FFF2-40B4-BE49-F238E27FC236}">
                <a16:creationId xmlns:a16="http://schemas.microsoft.com/office/drawing/2014/main" id="{5DDE9C5B-8012-422C-8EEC-331E73DADA26}"/>
              </a:ext>
            </a:extLst>
          </p:cNvPr>
          <p:cNvGrpSpPr/>
          <p:nvPr/>
        </p:nvGrpSpPr>
        <p:grpSpPr>
          <a:xfrm>
            <a:off x="74428" y="1127051"/>
            <a:ext cx="12192000" cy="4325259"/>
            <a:chOff x="74428" y="1127051"/>
            <a:chExt cx="12192000" cy="4325259"/>
          </a:xfrm>
        </p:grpSpPr>
        <p:sp>
          <p:nvSpPr>
            <p:cNvPr id="5" name="Title 7">
              <a:extLst>
                <a:ext uri="{FF2B5EF4-FFF2-40B4-BE49-F238E27FC236}">
                  <a16:creationId xmlns:a16="http://schemas.microsoft.com/office/drawing/2014/main" id="{A072878B-983A-4E70-83C3-57752ADEE3EC}"/>
                </a:ext>
              </a:extLst>
            </p:cNvPr>
            <p:cNvSpPr txBox="1">
              <a:spLocks/>
            </p:cNvSpPr>
            <p:nvPr/>
          </p:nvSpPr>
          <p:spPr>
            <a:xfrm>
              <a:off x="74428" y="2124320"/>
              <a:ext cx="12192000" cy="13793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8000" b="1" kern="0" spc="-147" dirty="0">
                  <a:ln w="3175">
                    <a:noFill/>
                  </a:ln>
                  <a:solidFill>
                    <a:srgbClr val="FFFFFF"/>
                  </a:solidFill>
                  <a:latin typeface="OrangeBlossoms" panose="02000603000000000000" pitchFamily="2" charset="0"/>
                  <a:ea typeface="OrangeBlossoms" panose="02000603000000000000" pitchFamily="2" charset="0"/>
                  <a:cs typeface="Segoe UI" pitchFamily="34" charset="0"/>
                </a:rPr>
                <a:t>Demo</a:t>
              </a:r>
              <a:endParaRPr kumimoji="0" lang="en-US" sz="5400" b="1" i="0" u="none" strike="noStrike" kern="0" cap="none" spc="-147" normalizeH="0" baseline="0" noProof="0" dirty="0">
                <a:ln w="3175">
                  <a:noFill/>
                </a:ln>
                <a:solidFill>
                  <a:srgbClr val="FFFFFF"/>
                </a:solidFill>
                <a:effectLst/>
                <a:uLnTx/>
                <a:uFillTx/>
                <a:latin typeface="OrangeBlossoms" panose="02000603000000000000" pitchFamily="2" charset="0"/>
                <a:ea typeface="OrangeBlossoms" panose="02000603000000000000" pitchFamily="2" charset="0"/>
                <a:cs typeface="Segoe UI" pitchFamily="34" charset="0"/>
              </a:endParaRPr>
            </a:p>
          </p:txBody>
        </p:sp>
        <p:sp>
          <p:nvSpPr>
            <p:cNvPr id="4" name="Rectangle 3">
              <a:extLst>
                <a:ext uri="{FF2B5EF4-FFF2-40B4-BE49-F238E27FC236}">
                  <a16:creationId xmlns:a16="http://schemas.microsoft.com/office/drawing/2014/main" id="{45573E58-A8B6-4FBB-807E-2BDE5CB22135}"/>
                </a:ext>
              </a:extLst>
            </p:cNvPr>
            <p:cNvSpPr/>
            <p:nvPr/>
          </p:nvSpPr>
          <p:spPr bwMode="auto">
            <a:xfrm>
              <a:off x="1881963" y="1127051"/>
              <a:ext cx="8782493" cy="3965944"/>
            </a:xfrm>
            <a:custGeom>
              <a:avLst/>
              <a:gdLst>
                <a:gd name="connsiteX0" fmla="*/ 0 w 8782493"/>
                <a:gd name="connsiteY0" fmla="*/ 0 h 3965944"/>
                <a:gd name="connsiteX1" fmla="*/ 8782493 w 8782493"/>
                <a:gd name="connsiteY1" fmla="*/ 0 h 3965944"/>
                <a:gd name="connsiteX2" fmla="*/ 8782493 w 8782493"/>
                <a:gd name="connsiteY2" fmla="*/ 3965944 h 3965944"/>
                <a:gd name="connsiteX3" fmla="*/ 0 w 8782493"/>
                <a:gd name="connsiteY3" fmla="*/ 3965944 h 3965944"/>
                <a:gd name="connsiteX4" fmla="*/ 0 w 8782493"/>
                <a:gd name="connsiteY4" fmla="*/ 0 h 3965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2493" h="3965944" extrusionOk="0">
                  <a:moveTo>
                    <a:pt x="0" y="0"/>
                  </a:moveTo>
                  <a:cubicBezTo>
                    <a:pt x="4121946" y="112921"/>
                    <a:pt x="6675130" y="50414"/>
                    <a:pt x="8782493" y="0"/>
                  </a:cubicBezTo>
                  <a:cubicBezTo>
                    <a:pt x="8634971" y="1114091"/>
                    <a:pt x="8796301" y="2881996"/>
                    <a:pt x="8782493" y="3965944"/>
                  </a:cubicBezTo>
                  <a:cubicBezTo>
                    <a:pt x="4627934" y="4084323"/>
                    <a:pt x="3053091" y="3798895"/>
                    <a:pt x="0" y="3965944"/>
                  </a:cubicBezTo>
                  <a:cubicBezTo>
                    <a:pt x="-127661" y="2834020"/>
                    <a:pt x="-27055" y="1147965"/>
                    <a:pt x="0" y="0"/>
                  </a:cubicBezTo>
                  <a:close/>
                </a:path>
              </a:pathLst>
            </a:custGeom>
            <a:noFill/>
            <a:ln w="28575">
              <a:solidFill>
                <a:srgbClr val="FFB900"/>
              </a:solidFill>
              <a:headEnd type="none" w="med" len="med"/>
              <a:tailEnd type="none" w="med" len="med"/>
              <a:extLst>
                <a:ext uri="{C807C97D-BFC1-408E-A445-0C87EB9F89A2}">
                  <ask:lineSketchStyleProps xmlns:ask="http://schemas.microsoft.com/office/drawing/2018/sketchyshapes" sd="3957212547">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C80449C7-AA0D-4010-AB60-6A11C0F8F258}"/>
                </a:ext>
              </a:extLst>
            </p:cNvPr>
            <p:cNvSpPr/>
            <p:nvPr/>
          </p:nvSpPr>
          <p:spPr bwMode="auto">
            <a:xfrm>
              <a:off x="4915785" y="4733680"/>
              <a:ext cx="2714847" cy="71863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008C3B36-7AFE-4930-9F37-D91010EDC9A4}"/>
                </a:ext>
              </a:extLst>
            </p:cNvPr>
            <p:cNvSpPr txBox="1"/>
            <p:nvPr/>
          </p:nvSpPr>
          <p:spPr>
            <a:xfrm>
              <a:off x="4550733" y="4846773"/>
              <a:ext cx="3274828" cy="492443"/>
            </a:xfrm>
            <a:prstGeom prst="rect">
              <a:avLst/>
            </a:prstGeom>
            <a:noFill/>
          </p:spPr>
          <p:txBody>
            <a:bodyPr wrap="square" lIns="0" tIns="0" rIns="0" bIns="0" rtlCol="0">
              <a:spAutoFit/>
            </a:bodyPr>
            <a:lstStyle/>
            <a:p>
              <a:pPr algn="ctr"/>
              <a:r>
                <a:rPr lang="en-GB" sz="3200" dirty="0">
                  <a:solidFill>
                    <a:schemeClr val="bg1"/>
                  </a:solidFill>
                  <a:latin typeface="OrangeBlossoms" panose="02000603000000000000" pitchFamily="2" charset="0"/>
                  <a:ea typeface="OrangeBlossoms" panose="02000603000000000000" pitchFamily="2" charset="0"/>
                </a:rPr>
                <a:t>FUN TIME</a:t>
              </a:r>
            </a:p>
          </p:txBody>
        </p:sp>
      </p:grpSp>
    </p:spTree>
    <p:extLst>
      <p:ext uri="{BB962C8B-B14F-4D97-AF65-F5344CB8AC3E}">
        <p14:creationId xmlns:p14="http://schemas.microsoft.com/office/powerpoint/2010/main" val="1043525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4912E9B-DEA4-4BCD-A14A-16EF6E0F002B}"/>
              </a:ext>
            </a:extLst>
          </p:cNvPr>
          <p:cNvGrpSpPr/>
          <p:nvPr/>
        </p:nvGrpSpPr>
        <p:grpSpPr>
          <a:xfrm>
            <a:off x="3811673" y="1111139"/>
            <a:ext cx="4568653" cy="4635721"/>
            <a:chOff x="2270719" y="2302403"/>
            <a:chExt cx="2382478" cy="2382478"/>
          </a:xfrm>
        </p:grpSpPr>
        <p:sp>
          <p:nvSpPr>
            <p:cNvPr id="4" name="Oval 3">
              <a:extLst>
                <a:ext uri="{FF2B5EF4-FFF2-40B4-BE49-F238E27FC236}">
                  <a16:creationId xmlns:a16="http://schemas.microsoft.com/office/drawing/2014/main" id="{D7FC97C1-67E0-4A7C-B411-F65E7C2BDFC4}"/>
                </a:ext>
              </a:extLst>
            </p:cNvPr>
            <p:cNvSpPr/>
            <p:nvPr/>
          </p:nvSpPr>
          <p:spPr bwMode="auto">
            <a:xfrm>
              <a:off x="2270719" y="2302403"/>
              <a:ext cx="2382478" cy="23824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 name="Title 7">
              <a:extLst>
                <a:ext uri="{FF2B5EF4-FFF2-40B4-BE49-F238E27FC236}">
                  <a16:creationId xmlns:a16="http://schemas.microsoft.com/office/drawing/2014/main" id="{A072878B-983A-4E70-83C3-57752ADEE3EC}"/>
                </a:ext>
              </a:extLst>
            </p:cNvPr>
            <p:cNvSpPr txBox="1">
              <a:spLocks/>
            </p:cNvSpPr>
            <p:nvPr/>
          </p:nvSpPr>
          <p:spPr>
            <a:xfrm>
              <a:off x="2350291" y="3704159"/>
              <a:ext cx="2223334" cy="3693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0" cap="none" spc="-147" normalizeH="0" baseline="0" noProof="0" dirty="0">
                  <a:ln w="3175">
                    <a:noFill/>
                  </a:ln>
                  <a:solidFill>
                    <a:srgbClr val="FFFFFF"/>
                  </a:solidFill>
                  <a:effectLst/>
                  <a:uLnTx/>
                  <a:uFillTx/>
                  <a:latin typeface="Segoe UI Semibold"/>
                  <a:ea typeface="+mj-ea"/>
                  <a:cs typeface="Segoe UI" pitchFamily="34" charset="0"/>
                </a:rPr>
                <a:t>Migrate</a:t>
              </a:r>
            </a:p>
          </p:txBody>
        </p:sp>
      </p:grpSp>
      <p:sp>
        <p:nvSpPr>
          <p:cNvPr id="9" name="Rectangle 8">
            <a:extLst>
              <a:ext uri="{FF2B5EF4-FFF2-40B4-BE49-F238E27FC236}">
                <a16:creationId xmlns:a16="http://schemas.microsoft.com/office/drawing/2014/main" id="{00E4ABA3-2FD7-41C3-BDA7-D8B50A2F7A1D}"/>
              </a:ext>
            </a:extLst>
          </p:cNvPr>
          <p:cNvSpPr/>
          <p:nvPr/>
        </p:nvSpPr>
        <p:spPr>
          <a:xfrm>
            <a:off x="211304" y="637431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chemeClr val="bg1"/>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endParaRPr>
          </a:p>
        </p:txBody>
      </p:sp>
      <p:pic>
        <p:nvPicPr>
          <p:cNvPr id="6" name="Graphic 5" descr="Truck">
            <a:extLst>
              <a:ext uri="{FF2B5EF4-FFF2-40B4-BE49-F238E27FC236}">
                <a16:creationId xmlns:a16="http://schemas.microsoft.com/office/drawing/2014/main" id="{F0EE3922-29A9-4F52-AC12-419E369C86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7799" y="2199427"/>
            <a:ext cx="1676401" cy="1676401"/>
          </a:xfrm>
          <a:prstGeom prst="rect">
            <a:avLst/>
          </a:prstGeom>
        </p:spPr>
      </p:pic>
    </p:spTree>
    <p:extLst>
      <p:ext uri="{BB962C8B-B14F-4D97-AF65-F5344CB8AC3E}">
        <p14:creationId xmlns:p14="http://schemas.microsoft.com/office/powerpoint/2010/main" val="896952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584200" y="457200"/>
            <a:ext cx="11018520" cy="724814"/>
          </a:xfrm>
        </p:spPr>
        <p:txBody>
          <a:bodyPr/>
          <a:lstStyle/>
          <a:p>
            <a:r>
              <a:rPr lang="en-US" sz="4710" dirty="0">
                <a:solidFill>
                  <a:srgbClr val="0078D4"/>
                </a:solidFill>
                <a:latin typeface="Segoe UI Light (Headings)"/>
              </a:rPr>
              <a:t>Azure migration &amp; modernization scenarios</a:t>
            </a:r>
          </a:p>
        </p:txBody>
      </p:sp>
      <p:grpSp>
        <p:nvGrpSpPr>
          <p:cNvPr id="212" name="Group 211">
            <a:extLst>
              <a:ext uri="{FF2B5EF4-FFF2-40B4-BE49-F238E27FC236}">
                <a16:creationId xmlns:a16="http://schemas.microsoft.com/office/drawing/2014/main" id="{790DFB2B-7430-4696-8727-A1ACE79A50E4}"/>
              </a:ext>
            </a:extLst>
          </p:cNvPr>
          <p:cNvGrpSpPr/>
          <p:nvPr/>
        </p:nvGrpSpPr>
        <p:grpSpPr>
          <a:xfrm>
            <a:off x="2517211" y="2168388"/>
            <a:ext cx="164160" cy="1583283"/>
            <a:chOff x="2124673" y="2295425"/>
            <a:chExt cx="164160" cy="1583283"/>
          </a:xfrm>
          <a:solidFill>
            <a:schemeClr val="tx1">
              <a:lumMod val="75000"/>
              <a:lumOff val="25000"/>
            </a:schemeClr>
          </a:solidFill>
        </p:grpSpPr>
        <p:sp>
          <p:nvSpPr>
            <p:cNvPr id="213" name="Right Triangle 212">
              <a:extLst>
                <a:ext uri="{FF2B5EF4-FFF2-40B4-BE49-F238E27FC236}">
                  <a16:creationId xmlns:a16="http://schemas.microsoft.com/office/drawing/2014/main" id="{DA8F2B35-D462-43F7-9116-2D35A44A6041}"/>
                </a:ext>
              </a:extLst>
            </p:cNvPr>
            <p:cNvSpPr/>
            <p:nvPr/>
          </p:nvSpPr>
          <p:spPr bwMode="auto">
            <a:xfrm>
              <a:off x="2124673" y="2295425"/>
              <a:ext cx="164160" cy="282770"/>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ight Triangle 213">
              <a:extLst>
                <a:ext uri="{FF2B5EF4-FFF2-40B4-BE49-F238E27FC236}">
                  <a16:creationId xmlns:a16="http://schemas.microsoft.com/office/drawing/2014/main" id="{06B80180-B4CC-44A3-A02A-3E0368F150D3}"/>
                </a:ext>
              </a:extLst>
            </p:cNvPr>
            <p:cNvSpPr/>
            <p:nvPr/>
          </p:nvSpPr>
          <p:spPr bwMode="auto">
            <a:xfrm flipV="1">
              <a:off x="2124673" y="3626635"/>
              <a:ext cx="164160" cy="252073"/>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5" name="Rectangle 214">
            <a:extLst>
              <a:ext uri="{FF2B5EF4-FFF2-40B4-BE49-F238E27FC236}">
                <a16:creationId xmlns:a16="http://schemas.microsoft.com/office/drawing/2014/main" id="{2B6E0994-FE06-41F7-A080-C38A321B6E6E}"/>
              </a:ext>
            </a:extLst>
          </p:cNvPr>
          <p:cNvSpPr/>
          <p:nvPr/>
        </p:nvSpPr>
        <p:spPr bwMode="auto">
          <a:xfrm>
            <a:off x="-1282428" y="2388257"/>
            <a:ext cx="13415962" cy="1176186"/>
          </a:xfrm>
          <a:prstGeom prst="rect">
            <a:avLst/>
          </a:prstGeom>
          <a:noFill/>
          <a:ln w="25400" cap="flat" cmpd="sng" algn="ctr">
            <a:solidFill>
              <a:schemeClr val="accent1"/>
            </a:solidFill>
            <a:prstDash val="solid"/>
          </a:ln>
          <a:effectLst>
            <a:outerShdw blurRad="114300" dist="254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6" name="Group 215">
            <a:extLst>
              <a:ext uri="{FF2B5EF4-FFF2-40B4-BE49-F238E27FC236}">
                <a16:creationId xmlns:a16="http://schemas.microsoft.com/office/drawing/2014/main" id="{8EEBE309-8789-4E8C-BE6C-932D4828C1C0}"/>
              </a:ext>
            </a:extLst>
          </p:cNvPr>
          <p:cNvGrpSpPr/>
          <p:nvPr/>
        </p:nvGrpSpPr>
        <p:grpSpPr>
          <a:xfrm>
            <a:off x="3047246" y="2608965"/>
            <a:ext cx="8449073" cy="773910"/>
            <a:chOff x="2884163" y="2736002"/>
            <a:chExt cx="8211471" cy="773910"/>
          </a:xfrm>
        </p:grpSpPr>
        <p:sp>
          <p:nvSpPr>
            <p:cNvPr id="217" name="TextBox 216">
              <a:extLst>
                <a:ext uri="{FF2B5EF4-FFF2-40B4-BE49-F238E27FC236}">
                  <a16:creationId xmlns:a16="http://schemas.microsoft.com/office/drawing/2014/main" id="{3AFC50C8-F6DB-4520-88E7-92379EC166C6}"/>
                </a:ext>
              </a:extLst>
            </p:cNvPr>
            <p:cNvSpPr txBox="1"/>
            <p:nvPr/>
          </p:nvSpPr>
          <p:spPr>
            <a:xfrm>
              <a:off x="10346711" y="2736002"/>
              <a:ext cx="74892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SaaS</a:t>
              </a:r>
            </a:p>
          </p:txBody>
        </p:sp>
        <p:sp>
          <p:nvSpPr>
            <p:cNvPr id="218" name="TextBox 217">
              <a:extLst>
                <a:ext uri="{FF2B5EF4-FFF2-40B4-BE49-F238E27FC236}">
                  <a16:creationId xmlns:a16="http://schemas.microsoft.com/office/drawing/2014/main" id="{FA037782-C250-4350-BEE0-FF83B972A074}"/>
                </a:ext>
              </a:extLst>
            </p:cNvPr>
            <p:cNvSpPr txBox="1"/>
            <p:nvPr/>
          </p:nvSpPr>
          <p:spPr>
            <a:xfrm>
              <a:off x="7723086" y="2736002"/>
              <a:ext cx="173387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Cloud-native</a:t>
              </a:r>
            </a:p>
          </p:txBody>
        </p:sp>
        <p:sp>
          <p:nvSpPr>
            <p:cNvPr id="219" name="TextBox 218">
              <a:extLst>
                <a:ext uri="{FF2B5EF4-FFF2-40B4-BE49-F238E27FC236}">
                  <a16:creationId xmlns:a16="http://schemas.microsoft.com/office/drawing/2014/main" id="{2D385AA5-66BD-4C5B-92C2-234B180A8460}"/>
                </a:ext>
              </a:extLst>
            </p:cNvPr>
            <p:cNvSpPr txBox="1"/>
            <p:nvPr/>
          </p:nvSpPr>
          <p:spPr>
            <a:xfrm>
              <a:off x="2884163" y="3159047"/>
              <a:ext cx="53113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Rehost</a:t>
              </a:r>
            </a:p>
          </p:txBody>
        </p:sp>
        <p:sp>
          <p:nvSpPr>
            <p:cNvPr id="220" name="TextBox 219">
              <a:extLst>
                <a:ext uri="{FF2B5EF4-FFF2-40B4-BE49-F238E27FC236}">
                  <a16:creationId xmlns:a16="http://schemas.microsoft.com/office/drawing/2014/main" id="{57E85FE6-8581-4A41-8C8B-D9572FBC5AD1}"/>
                </a:ext>
              </a:extLst>
            </p:cNvPr>
            <p:cNvSpPr txBox="1"/>
            <p:nvPr/>
          </p:nvSpPr>
          <p:spPr>
            <a:xfrm>
              <a:off x="4311651" y="3159047"/>
              <a:ext cx="679790"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Refactor</a:t>
              </a:r>
            </a:p>
          </p:txBody>
        </p:sp>
        <p:sp>
          <p:nvSpPr>
            <p:cNvPr id="221" name="TextBox 220">
              <a:extLst>
                <a:ext uri="{FF2B5EF4-FFF2-40B4-BE49-F238E27FC236}">
                  <a16:creationId xmlns:a16="http://schemas.microsoft.com/office/drawing/2014/main" id="{B3064A19-3CD6-41B3-BCBD-63202EA88D26}"/>
                </a:ext>
              </a:extLst>
            </p:cNvPr>
            <p:cNvSpPr txBox="1"/>
            <p:nvPr/>
          </p:nvSpPr>
          <p:spPr>
            <a:xfrm>
              <a:off x="5921376" y="3159047"/>
              <a:ext cx="774458"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Rearchitect</a:t>
              </a:r>
            </a:p>
          </p:txBody>
        </p:sp>
        <p:sp>
          <p:nvSpPr>
            <p:cNvPr id="222" name="TextBox 221">
              <a:extLst>
                <a:ext uri="{FF2B5EF4-FFF2-40B4-BE49-F238E27FC236}">
                  <a16:creationId xmlns:a16="http://schemas.microsoft.com/office/drawing/2014/main" id="{C3B1DCF6-8466-43CF-A030-B271FD5A1768}"/>
                </a:ext>
              </a:extLst>
            </p:cNvPr>
            <p:cNvSpPr txBox="1"/>
            <p:nvPr/>
          </p:nvSpPr>
          <p:spPr>
            <a:xfrm>
              <a:off x="8076746" y="3159047"/>
              <a:ext cx="102459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Rebuild/New</a:t>
              </a:r>
            </a:p>
          </p:txBody>
        </p:sp>
        <p:sp>
          <p:nvSpPr>
            <p:cNvPr id="223" name="TextBox 222">
              <a:extLst>
                <a:ext uri="{FF2B5EF4-FFF2-40B4-BE49-F238E27FC236}">
                  <a16:creationId xmlns:a16="http://schemas.microsoft.com/office/drawing/2014/main" id="{0B841DAE-D593-4029-81CE-0688C84C8D8A}"/>
                </a:ext>
              </a:extLst>
            </p:cNvPr>
            <p:cNvSpPr txBox="1"/>
            <p:nvPr/>
          </p:nvSpPr>
          <p:spPr>
            <a:xfrm>
              <a:off x="10452587" y="3159047"/>
              <a:ext cx="53717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Replace</a:t>
              </a:r>
            </a:p>
          </p:txBody>
        </p:sp>
        <p:sp>
          <p:nvSpPr>
            <p:cNvPr id="224" name="Rectangle 223">
              <a:extLst>
                <a:ext uri="{FF2B5EF4-FFF2-40B4-BE49-F238E27FC236}">
                  <a16:creationId xmlns:a16="http://schemas.microsoft.com/office/drawing/2014/main" id="{DBDB8F2F-34D7-4A9A-AA3D-2832673E6185}"/>
                </a:ext>
              </a:extLst>
            </p:cNvPr>
            <p:cNvSpPr/>
            <p:nvPr/>
          </p:nvSpPr>
          <p:spPr>
            <a:xfrm>
              <a:off x="3024334" y="2736002"/>
              <a:ext cx="3521284"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Semibold" panose="020B0702040204020203" pitchFamily="34" charset="0"/>
                </a:rPr>
                <a:t>Migration &amp; Modernization</a:t>
              </a:r>
            </a:p>
          </p:txBody>
        </p:sp>
      </p:grpSp>
      <p:sp>
        <p:nvSpPr>
          <p:cNvPr id="225" name="TextBox 224">
            <a:extLst>
              <a:ext uri="{FF2B5EF4-FFF2-40B4-BE49-F238E27FC236}">
                <a16:creationId xmlns:a16="http://schemas.microsoft.com/office/drawing/2014/main" id="{5EEB6F68-372F-4C3D-86DD-E455CD798DBF}"/>
              </a:ext>
            </a:extLst>
          </p:cNvPr>
          <p:cNvSpPr txBox="1"/>
          <p:nvPr/>
        </p:nvSpPr>
        <p:spPr>
          <a:xfrm rot="16200000">
            <a:off x="14273" y="2880269"/>
            <a:ext cx="1516924" cy="215444"/>
          </a:xfrm>
          <a:prstGeom prst="rect">
            <a:avLst/>
          </a:prstGeom>
          <a:no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On-premises</a:t>
            </a:r>
          </a:p>
        </p:txBody>
      </p:sp>
      <p:sp>
        <p:nvSpPr>
          <p:cNvPr id="226" name="Rectangle 225">
            <a:extLst>
              <a:ext uri="{FF2B5EF4-FFF2-40B4-BE49-F238E27FC236}">
                <a16:creationId xmlns:a16="http://schemas.microsoft.com/office/drawing/2014/main" id="{42242D30-FC8F-4877-8808-BDC797457837}"/>
              </a:ext>
            </a:extLst>
          </p:cNvPr>
          <p:cNvSpPr/>
          <p:nvPr/>
        </p:nvSpPr>
        <p:spPr bwMode="auto">
          <a:xfrm>
            <a:off x="980801" y="2166658"/>
            <a:ext cx="1534901" cy="1585014"/>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227" name="Group 226">
            <a:extLst>
              <a:ext uri="{FF2B5EF4-FFF2-40B4-BE49-F238E27FC236}">
                <a16:creationId xmlns:a16="http://schemas.microsoft.com/office/drawing/2014/main" id="{9C612D01-8884-48D9-B493-C0A4DA6E1E3F}"/>
              </a:ext>
            </a:extLst>
          </p:cNvPr>
          <p:cNvGrpSpPr/>
          <p:nvPr/>
        </p:nvGrpSpPr>
        <p:grpSpPr>
          <a:xfrm>
            <a:off x="934420" y="2253395"/>
            <a:ext cx="1620644" cy="1418646"/>
            <a:chOff x="541882" y="2380432"/>
            <a:chExt cx="1620644" cy="1418646"/>
          </a:xfrm>
        </p:grpSpPr>
        <p:sp>
          <p:nvSpPr>
            <p:cNvPr id="228" name="TextBox 227">
              <a:extLst>
                <a:ext uri="{FF2B5EF4-FFF2-40B4-BE49-F238E27FC236}">
                  <a16:creationId xmlns:a16="http://schemas.microsoft.com/office/drawing/2014/main" id="{92EF08FE-429C-4950-83D1-0DF3F260F606}"/>
                </a:ext>
              </a:extLst>
            </p:cNvPr>
            <p:cNvSpPr txBox="1"/>
            <p:nvPr/>
          </p:nvSpPr>
          <p:spPr>
            <a:xfrm>
              <a:off x="988220" y="2380432"/>
              <a:ext cx="727966"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App</a:t>
              </a:r>
            </a:p>
          </p:txBody>
        </p:sp>
        <p:sp>
          <p:nvSpPr>
            <p:cNvPr id="229" name="TextBox 228">
              <a:extLst>
                <a:ext uri="{FF2B5EF4-FFF2-40B4-BE49-F238E27FC236}">
                  <a16:creationId xmlns:a16="http://schemas.microsoft.com/office/drawing/2014/main" id="{FB88FC9F-FF56-4DBD-8208-86294038BAA8}"/>
                </a:ext>
              </a:extLst>
            </p:cNvPr>
            <p:cNvSpPr txBox="1"/>
            <p:nvPr/>
          </p:nvSpPr>
          <p:spPr>
            <a:xfrm>
              <a:off x="988220" y="2874311"/>
              <a:ext cx="727968"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Data</a:t>
              </a:r>
            </a:p>
          </p:txBody>
        </p:sp>
        <p:sp>
          <p:nvSpPr>
            <p:cNvPr id="230" name="TextBox 229">
              <a:extLst>
                <a:ext uri="{FF2B5EF4-FFF2-40B4-BE49-F238E27FC236}">
                  <a16:creationId xmlns:a16="http://schemas.microsoft.com/office/drawing/2014/main" id="{11A8F928-C7E3-4A7B-BFA0-F27446C46AB8}"/>
                </a:ext>
              </a:extLst>
            </p:cNvPr>
            <p:cNvSpPr txBox="1"/>
            <p:nvPr/>
          </p:nvSpPr>
          <p:spPr>
            <a:xfrm>
              <a:off x="541882" y="3368191"/>
              <a:ext cx="1620644"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Infrastructure</a:t>
              </a:r>
            </a:p>
          </p:txBody>
        </p:sp>
        <p:sp>
          <p:nvSpPr>
            <p:cNvPr id="231" name="Freeform: Shape 230">
              <a:extLst>
                <a:ext uri="{FF2B5EF4-FFF2-40B4-BE49-F238E27FC236}">
                  <a16:creationId xmlns:a16="http://schemas.microsoft.com/office/drawing/2014/main" id="{0AF68AE6-FCA0-4DAF-89C8-99F3387D33D7}"/>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5D602501-DC9B-4CFD-AE60-C68A3F8054DB}"/>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EB35D963-131B-442B-959D-765C9C881DA1}"/>
              </a:ext>
            </a:extLst>
          </p:cNvPr>
          <p:cNvGrpSpPr/>
          <p:nvPr/>
        </p:nvGrpSpPr>
        <p:grpSpPr>
          <a:xfrm>
            <a:off x="2681371" y="4208196"/>
            <a:ext cx="7579326" cy="1076831"/>
            <a:chOff x="3278836" y="4618917"/>
            <a:chExt cx="7579326" cy="1076831"/>
          </a:xfrm>
        </p:grpSpPr>
        <p:grpSp>
          <p:nvGrpSpPr>
            <p:cNvPr id="234" name="Group 233">
              <a:extLst>
                <a:ext uri="{FF2B5EF4-FFF2-40B4-BE49-F238E27FC236}">
                  <a16:creationId xmlns:a16="http://schemas.microsoft.com/office/drawing/2014/main" id="{AE6F4C08-E4C4-4A07-8FC8-441065F34BFE}"/>
                </a:ext>
              </a:extLst>
            </p:cNvPr>
            <p:cNvGrpSpPr/>
            <p:nvPr/>
          </p:nvGrpSpPr>
          <p:grpSpPr>
            <a:xfrm>
              <a:off x="3278836" y="5230701"/>
              <a:ext cx="7579326" cy="465047"/>
              <a:chOff x="3062660" y="4769433"/>
              <a:chExt cx="7579326" cy="465047"/>
            </a:xfrm>
          </p:grpSpPr>
          <p:sp>
            <p:nvSpPr>
              <p:cNvPr id="284" name="Left Bracket 283">
                <a:extLst>
                  <a:ext uri="{FF2B5EF4-FFF2-40B4-BE49-F238E27FC236}">
                    <a16:creationId xmlns:a16="http://schemas.microsoft.com/office/drawing/2014/main" id="{2D34360C-F4CE-4AA0-B84E-FB3A50395820}"/>
                  </a:ext>
                </a:extLst>
              </p:cNvPr>
              <p:cNvSpPr/>
              <p:nvPr/>
            </p:nvSpPr>
            <p:spPr>
              <a:xfrm rot="16200000">
                <a:off x="6731232" y="1100861"/>
                <a:ext cx="242182" cy="7579326"/>
              </a:xfrm>
              <a:prstGeom prst="leftBracket">
                <a:avLst>
                  <a:gd name="adj" fmla="val 2963"/>
                </a:avLst>
              </a:prstGeom>
              <a:ln w="15875">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F0A44B9A-F997-4AAC-906E-CEAFCA92FB7A}"/>
                  </a:ext>
                </a:extLst>
              </p:cNvPr>
              <p:cNvSpPr txBox="1"/>
              <p:nvPr/>
            </p:nvSpPr>
            <p:spPr>
              <a:xfrm>
                <a:off x="5644291" y="4834370"/>
                <a:ext cx="2716979" cy="400110"/>
              </a:xfrm>
              <a:prstGeom prst="rect">
                <a:avLst/>
              </a:prstGeom>
              <a:solidFill>
                <a:srgbClr val="E6E6E6"/>
              </a:solidFill>
              <a:ln>
                <a:noFill/>
              </a:ln>
            </p:spPr>
            <p:txBody>
              <a:bodyPr wrap="squar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Security   |   Management</a:t>
                </a:r>
              </a:p>
            </p:txBody>
          </p:sp>
        </p:grpSp>
        <p:grpSp>
          <p:nvGrpSpPr>
            <p:cNvPr id="235" name="Group 234">
              <a:extLst>
                <a:ext uri="{FF2B5EF4-FFF2-40B4-BE49-F238E27FC236}">
                  <a16:creationId xmlns:a16="http://schemas.microsoft.com/office/drawing/2014/main" id="{EB82DC26-3D32-4D8E-835A-AECC67968646}"/>
                </a:ext>
              </a:extLst>
            </p:cNvPr>
            <p:cNvGrpSpPr/>
            <p:nvPr/>
          </p:nvGrpSpPr>
          <p:grpSpPr>
            <a:xfrm>
              <a:off x="3881690" y="4618917"/>
              <a:ext cx="6609593" cy="400110"/>
              <a:chOff x="2993008" y="4402607"/>
              <a:chExt cx="6609593" cy="400110"/>
            </a:xfrm>
          </p:grpSpPr>
          <p:grpSp>
            <p:nvGrpSpPr>
              <p:cNvPr id="236" name="Group 235">
                <a:extLst>
                  <a:ext uri="{FF2B5EF4-FFF2-40B4-BE49-F238E27FC236}">
                    <a16:creationId xmlns:a16="http://schemas.microsoft.com/office/drawing/2014/main" id="{D7B87329-167C-4479-8C5C-6DB7A338FED2}"/>
                  </a:ext>
                </a:extLst>
              </p:cNvPr>
              <p:cNvGrpSpPr/>
              <p:nvPr/>
            </p:nvGrpSpPr>
            <p:grpSpPr>
              <a:xfrm>
                <a:off x="7146577" y="4402607"/>
                <a:ext cx="2456024" cy="400110"/>
                <a:chOff x="8315096" y="4145689"/>
                <a:chExt cx="2456024" cy="400110"/>
              </a:xfrm>
            </p:grpSpPr>
            <p:grpSp>
              <p:nvGrpSpPr>
                <p:cNvPr id="270" name="Group 16">
                  <a:extLst>
                    <a:ext uri="{FF2B5EF4-FFF2-40B4-BE49-F238E27FC236}">
                      <a16:creationId xmlns:a16="http://schemas.microsoft.com/office/drawing/2014/main" id="{8A9A66D1-99D8-4DCB-9F1E-0ED341CF3422}"/>
                    </a:ext>
                  </a:extLst>
                </p:cNvPr>
                <p:cNvGrpSpPr>
                  <a:grpSpLocks noChangeAspect="1"/>
                </p:cNvGrpSpPr>
                <p:nvPr/>
              </p:nvGrpSpPr>
              <p:grpSpPr bwMode="auto">
                <a:xfrm>
                  <a:off x="8315096" y="4194223"/>
                  <a:ext cx="261987" cy="303043"/>
                  <a:chOff x="13" y="7"/>
                  <a:chExt cx="351" cy="406"/>
                </a:xfrm>
              </p:grpSpPr>
              <p:sp>
                <p:nvSpPr>
                  <p:cNvPr id="272" name="Freeform 17">
                    <a:extLst>
                      <a:ext uri="{FF2B5EF4-FFF2-40B4-BE49-F238E27FC236}">
                        <a16:creationId xmlns:a16="http://schemas.microsoft.com/office/drawing/2014/main" id="{570C2E90-6BA0-4878-A2A0-CB60633F4ED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3" name="Freeform 18">
                    <a:extLst>
                      <a:ext uri="{FF2B5EF4-FFF2-40B4-BE49-F238E27FC236}">
                        <a16:creationId xmlns:a16="http://schemas.microsoft.com/office/drawing/2014/main" id="{6D6967B4-88DA-4878-83FF-265288A0AA66}"/>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4" name="Line 19">
                    <a:extLst>
                      <a:ext uri="{FF2B5EF4-FFF2-40B4-BE49-F238E27FC236}">
                        <a16:creationId xmlns:a16="http://schemas.microsoft.com/office/drawing/2014/main" id="{2DE59B93-2235-4B41-8E4E-E970A32F8EFF}"/>
                      </a:ext>
                    </a:extLst>
                  </p:cNvPr>
                  <p:cNvSpPr>
                    <a:spLocks noChangeShapeType="1"/>
                  </p:cNvSpPr>
                  <p:nvPr/>
                </p:nvSpPr>
                <p:spPr bwMode="auto">
                  <a:xfrm>
                    <a:off x="288" y="282"/>
                    <a:ext cx="0" cy="93"/>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5" name="Freeform 20">
                    <a:extLst>
                      <a:ext uri="{FF2B5EF4-FFF2-40B4-BE49-F238E27FC236}">
                        <a16:creationId xmlns:a16="http://schemas.microsoft.com/office/drawing/2014/main" id="{33564952-E5CB-4619-AD2A-E33FCCFDC117}"/>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6" name="Freeform 21">
                    <a:extLst>
                      <a:ext uri="{FF2B5EF4-FFF2-40B4-BE49-F238E27FC236}">
                        <a16:creationId xmlns:a16="http://schemas.microsoft.com/office/drawing/2014/main" id="{C1457044-00A8-4A15-8CCB-C866DC33D44E}"/>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7" name="Line 22">
                    <a:extLst>
                      <a:ext uri="{FF2B5EF4-FFF2-40B4-BE49-F238E27FC236}">
                        <a16:creationId xmlns:a16="http://schemas.microsoft.com/office/drawing/2014/main" id="{EE6F538E-1C0A-4F7E-A134-7563585C3403}"/>
                      </a:ext>
                    </a:extLst>
                  </p:cNvPr>
                  <p:cNvSpPr>
                    <a:spLocks noChangeShapeType="1"/>
                  </p:cNvSpPr>
                  <p:nvPr/>
                </p:nvSpPr>
                <p:spPr bwMode="auto">
                  <a:xfrm>
                    <a:off x="89" y="282"/>
                    <a:ext cx="0" cy="93"/>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8" name="Freeform 23">
                    <a:extLst>
                      <a:ext uri="{FF2B5EF4-FFF2-40B4-BE49-F238E27FC236}">
                        <a16:creationId xmlns:a16="http://schemas.microsoft.com/office/drawing/2014/main" id="{EF09D5D7-93AD-4E30-A330-DB8E7F972227}"/>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9" name="Freeform 24">
                    <a:extLst>
                      <a:ext uri="{FF2B5EF4-FFF2-40B4-BE49-F238E27FC236}">
                        <a16:creationId xmlns:a16="http://schemas.microsoft.com/office/drawing/2014/main" id="{6DF57C2D-F6EC-4F0A-B887-491A213ED246}"/>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0" name="Freeform 25">
                    <a:extLst>
                      <a:ext uri="{FF2B5EF4-FFF2-40B4-BE49-F238E27FC236}">
                        <a16:creationId xmlns:a16="http://schemas.microsoft.com/office/drawing/2014/main" id="{95E7CFF7-54B9-4BDC-8CF8-A2405B48A2BC}"/>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1" name="Line 26">
                    <a:extLst>
                      <a:ext uri="{FF2B5EF4-FFF2-40B4-BE49-F238E27FC236}">
                        <a16:creationId xmlns:a16="http://schemas.microsoft.com/office/drawing/2014/main" id="{D2BF4416-B0AA-4C1F-8E7D-2D084E33E324}"/>
                      </a:ext>
                    </a:extLst>
                  </p:cNvPr>
                  <p:cNvSpPr>
                    <a:spLocks noChangeShapeType="1"/>
                  </p:cNvSpPr>
                  <p:nvPr/>
                </p:nvSpPr>
                <p:spPr bwMode="auto">
                  <a:xfrm>
                    <a:off x="189" y="96"/>
                    <a:ext cx="0" cy="8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2" name="Freeform 27">
                    <a:extLst>
                      <a:ext uri="{FF2B5EF4-FFF2-40B4-BE49-F238E27FC236}">
                        <a16:creationId xmlns:a16="http://schemas.microsoft.com/office/drawing/2014/main" id="{A6F0FF2D-1285-48E6-B498-A558A8403105}"/>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3" name="Freeform 28">
                    <a:extLst>
                      <a:ext uri="{FF2B5EF4-FFF2-40B4-BE49-F238E27FC236}">
                        <a16:creationId xmlns:a16="http://schemas.microsoft.com/office/drawing/2014/main" id="{FEF7A3DA-1747-4926-98F3-23F5B5709C58}"/>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71" name="TextBox 270">
                  <a:extLst>
                    <a:ext uri="{FF2B5EF4-FFF2-40B4-BE49-F238E27FC236}">
                      <a16:creationId xmlns:a16="http://schemas.microsoft.com/office/drawing/2014/main" id="{13BF076E-74CC-4D2A-BF6A-838A52230416}"/>
                    </a:ext>
                  </a:extLst>
                </p:cNvPr>
                <p:cNvSpPr txBox="1"/>
                <p:nvPr/>
              </p:nvSpPr>
              <p:spPr>
                <a:xfrm>
                  <a:off x="8632529" y="4145689"/>
                  <a:ext cx="2138591" cy="400110"/>
                </a:xfrm>
                <a:prstGeom prst="rect">
                  <a:avLst/>
                </a:prstGeom>
                <a:noFill/>
                <a:ln>
                  <a:noFill/>
                </a:ln>
              </p:spPr>
              <p:txBody>
                <a:bodyPr wrap="square" lIns="91440" tIns="91440" rIns="91440" bIns="91440" rtlCol="0" anchor="t">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App, Data, &amp; AI Services</a:t>
                  </a:r>
                  <a:endParaRPr kumimoji="0" lang="en-US" sz="105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endParaRPr>
                </a:p>
              </p:txBody>
            </p:sp>
          </p:grpSp>
          <p:grpSp>
            <p:nvGrpSpPr>
              <p:cNvPr id="237" name="Group 236">
                <a:extLst>
                  <a:ext uri="{FF2B5EF4-FFF2-40B4-BE49-F238E27FC236}">
                    <a16:creationId xmlns:a16="http://schemas.microsoft.com/office/drawing/2014/main" id="{5C3E0232-6DD8-46C0-AA4F-DE883C34AE16}"/>
                  </a:ext>
                </a:extLst>
              </p:cNvPr>
              <p:cNvGrpSpPr/>
              <p:nvPr/>
            </p:nvGrpSpPr>
            <p:grpSpPr>
              <a:xfrm>
                <a:off x="2993008" y="4402607"/>
                <a:ext cx="1866264" cy="400110"/>
                <a:chOff x="3419475" y="4145689"/>
                <a:chExt cx="1866264" cy="400110"/>
              </a:xfrm>
            </p:grpSpPr>
            <p:grpSp>
              <p:nvGrpSpPr>
                <p:cNvPr id="253" name="Group 31">
                  <a:extLst>
                    <a:ext uri="{FF2B5EF4-FFF2-40B4-BE49-F238E27FC236}">
                      <a16:creationId xmlns:a16="http://schemas.microsoft.com/office/drawing/2014/main" id="{D96ED0D1-6EEB-4A3D-B796-86F840EC8C2C}"/>
                    </a:ext>
                  </a:extLst>
                </p:cNvPr>
                <p:cNvGrpSpPr>
                  <a:grpSpLocks noChangeAspect="1"/>
                </p:cNvGrpSpPr>
                <p:nvPr/>
              </p:nvGrpSpPr>
              <p:grpSpPr bwMode="auto">
                <a:xfrm>
                  <a:off x="3419475" y="4215645"/>
                  <a:ext cx="259638" cy="260198"/>
                  <a:chOff x="12" y="7"/>
                  <a:chExt cx="221" cy="231"/>
                </a:xfrm>
              </p:grpSpPr>
              <p:sp>
                <p:nvSpPr>
                  <p:cNvPr id="255" name="Rectangle 32">
                    <a:extLst>
                      <a:ext uri="{FF2B5EF4-FFF2-40B4-BE49-F238E27FC236}">
                        <a16:creationId xmlns:a16="http://schemas.microsoft.com/office/drawing/2014/main" id="{AB01ACA7-7D36-4971-A2C7-6B911E45A7BB}"/>
                      </a:ext>
                    </a:extLst>
                  </p:cNvPr>
                  <p:cNvSpPr>
                    <a:spLocks noChangeArrowheads="1"/>
                  </p:cNvSpPr>
                  <p:nvPr/>
                </p:nvSpPr>
                <p:spPr bwMode="auto">
                  <a:xfrm>
                    <a:off x="12" y="7"/>
                    <a:ext cx="221" cy="6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6" name="Line 33">
                    <a:extLst>
                      <a:ext uri="{FF2B5EF4-FFF2-40B4-BE49-F238E27FC236}">
                        <a16:creationId xmlns:a16="http://schemas.microsoft.com/office/drawing/2014/main" id="{E6F7B09C-0E27-44D1-ABE2-6E76B4ED47F7}"/>
                      </a:ext>
                    </a:extLst>
                  </p:cNvPr>
                  <p:cNvSpPr>
                    <a:spLocks noChangeShapeType="1"/>
                  </p:cNvSpPr>
                  <p:nvPr/>
                </p:nvSpPr>
                <p:spPr bwMode="auto">
                  <a:xfrm flipH="1">
                    <a:off x="191" y="37"/>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7" name="Line 34">
                    <a:extLst>
                      <a:ext uri="{FF2B5EF4-FFF2-40B4-BE49-F238E27FC236}">
                        <a16:creationId xmlns:a16="http://schemas.microsoft.com/office/drawing/2014/main" id="{4FDF70D3-C261-46B0-B94F-19F1E2B8C8DD}"/>
                      </a:ext>
                    </a:extLst>
                  </p:cNvPr>
                  <p:cNvSpPr>
                    <a:spLocks noChangeShapeType="1"/>
                  </p:cNvSpPr>
                  <p:nvPr/>
                </p:nvSpPr>
                <p:spPr bwMode="auto">
                  <a:xfrm flipH="1">
                    <a:off x="157" y="37"/>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8" name="Line 35">
                    <a:extLst>
                      <a:ext uri="{FF2B5EF4-FFF2-40B4-BE49-F238E27FC236}">
                        <a16:creationId xmlns:a16="http://schemas.microsoft.com/office/drawing/2014/main" id="{EA17486F-744F-4503-8CB0-33CB4C22483A}"/>
                      </a:ext>
                    </a:extLst>
                  </p:cNvPr>
                  <p:cNvSpPr>
                    <a:spLocks noChangeShapeType="1"/>
                  </p:cNvSpPr>
                  <p:nvPr/>
                </p:nvSpPr>
                <p:spPr bwMode="auto">
                  <a:xfrm flipH="1">
                    <a:off x="54" y="37"/>
                    <a:ext cx="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9" name="Rectangle 36">
                    <a:extLst>
                      <a:ext uri="{FF2B5EF4-FFF2-40B4-BE49-F238E27FC236}">
                        <a16:creationId xmlns:a16="http://schemas.microsoft.com/office/drawing/2014/main" id="{840B4D74-895C-4B49-8C40-E6F87C6E1166}"/>
                      </a:ext>
                    </a:extLst>
                  </p:cNvPr>
                  <p:cNvSpPr>
                    <a:spLocks noChangeArrowheads="1"/>
                  </p:cNvSpPr>
                  <p:nvPr/>
                </p:nvSpPr>
                <p:spPr bwMode="auto">
                  <a:xfrm>
                    <a:off x="12" y="93"/>
                    <a:ext cx="221" cy="59"/>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0" name="Line 37">
                    <a:extLst>
                      <a:ext uri="{FF2B5EF4-FFF2-40B4-BE49-F238E27FC236}">
                        <a16:creationId xmlns:a16="http://schemas.microsoft.com/office/drawing/2014/main" id="{65D33783-27E6-494F-A366-0AD230E17FE6}"/>
                      </a:ext>
                    </a:extLst>
                  </p:cNvPr>
                  <p:cNvSpPr>
                    <a:spLocks noChangeShapeType="1"/>
                  </p:cNvSpPr>
                  <p:nvPr/>
                </p:nvSpPr>
                <p:spPr bwMode="auto">
                  <a:xfrm flipH="1">
                    <a:off x="191" y="123"/>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1" name="Line 38">
                    <a:extLst>
                      <a:ext uri="{FF2B5EF4-FFF2-40B4-BE49-F238E27FC236}">
                        <a16:creationId xmlns:a16="http://schemas.microsoft.com/office/drawing/2014/main" id="{C03DD042-36A4-4BE7-ACFD-981C46447A1F}"/>
                      </a:ext>
                    </a:extLst>
                  </p:cNvPr>
                  <p:cNvSpPr>
                    <a:spLocks noChangeShapeType="1"/>
                  </p:cNvSpPr>
                  <p:nvPr/>
                </p:nvSpPr>
                <p:spPr bwMode="auto">
                  <a:xfrm flipH="1">
                    <a:off x="157" y="123"/>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2" name="Line 39">
                    <a:extLst>
                      <a:ext uri="{FF2B5EF4-FFF2-40B4-BE49-F238E27FC236}">
                        <a16:creationId xmlns:a16="http://schemas.microsoft.com/office/drawing/2014/main" id="{8E4DEE99-A5F7-42E3-B167-E66035711620}"/>
                      </a:ext>
                    </a:extLst>
                  </p:cNvPr>
                  <p:cNvSpPr>
                    <a:spLocks noChangeShapeType="1"/>
                  </p:cNvSpPr>
                  <p:nvPr/>
                </p:nvSpPr>
                <p:spPr bwMode="auto">
                  <a:xfrm flipH="1">
                    <a:off x="54" y="123"/>
                    <a:ext cx="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3" name="Rectangle 40">
                    <a:extLst>
                      <a:ext uri="{FF2B5EF4-FFF2-40B4-BE49-F238E27FC236}">
                        <a16:creationId xmlns:a16="http://schemas.microsoft.com/office/drawing/2014/main" id="{B99DE3C3-120C-4A08-82AB-B632DD6B4CF4}"/>
                      </a:ext>
                    </a:extLst>
                  </p:cNvPr>
                  <p:cNvSpPr>
                    <a:spLocks noChangeArrowheads="1"/>
                  </p:cNvSpPr>
                  <p:nvPr/>
                </p:nvSpPr>
                <p:spPr bwMode="auto">
                  <a:xfrm>
                    <a:off x="12" y="178"/>
                    <a:ext cx="221" cy="6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4" name="Line 41">
                    <a:extLst>
                      <a:ext uri="{FF2B5EF4-FFF2-40B4-BE49-F238E27FC236}">
                        <a16:creationId xmlns:a16="http://schemas.microsoft.com/office/drawing/2014/main" id="{4EC445B3-1262-4649-95F4-6EF0E9290FDC}"/>
                      </a:ext>
                    </a:extLst>
                  </p:cNvPr>
                  <p:cNvSpPr>
                    <a:spLocks noChangeShapeType="1"/>
                  </p:cNvSpPr>
                  <p:nvPr/>
                </p:nvSpPr>
                <p:spPr bwMode="auto">
                  <a:xfrm flipH="1">
                    <a:off x="191" y="208"/>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5" name="Line 42">
                    <a:extLst>
                      <a:ext uri="{FF2B5EF4-FFF2-40B4-BE49-F238E27FC236}">
                        <a16:creationId xmlns:a16="http://schemas.microsoft.com/office/drawing/2014/main" id="{D655C3A3-B62A-41AB-BD7E-B7F1425B73A7}"/>
                      </a:ext>
                    </a:extLst>
                  </p:cNvPr>
                  <p:cNvSpPr>
                    <a:spLocks noChangeShapeType="1"/>
                  </p:cNvSpPr>
                  <p:nvPr/>
                </p:nvSpPr>
                <p:spPr bwMode="auto">
                  <a:xfrm flipH="1">
                    <a:off x="157" y="208"/>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6" name="Line 43">
                    <a:extLst>
                      <a:ext uri="{FF2B5EF4-FFF2-40B4-BE49-F238E27FC236}">
                        <a16:creationId xmlns:a16="http://schemas.microsoft.com/office/drawing/2014/main" id="{D3D57198-9A64-46E1-93C2-EED9E0BF902B}"/>
                      </a:ext>
                    </a:extLst>
                  </p:cNvPr>
                  <p:cNvSpPr>
                    <a:spLocks noChangeShapeType="1"/>
                  </p:cNvSpPr>
                  <p:nvPr/>
                </p:nvSpPr>
                <p:spPr bwMode="auto">
                  <a:xfrm flipH="1">
                    <a:off x="54" y="208"/>
                    <a:ext cx="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7" name="Line 44">
                    <a:extLst>
                      <a:ext uri="{FF2B5EF4-FFF2-40B4-BE49-F238E27FC236}">
                        <a16:creationId xmlns:a16="http://schemas.microsoft.com/office/drawing/2014/main" id="{FD884F07-33D9-4D40-9069-A7292A07050B}"/>
                      </a:ext>
                    </a:extLst>
                  </p:cNvPr>
                  <p:cNvSpPr>
                    <a:spLocks noChangeShapeType="1"/>
                  </p:cNvSpPr>
                  <p:nvPr/>
                </p:nvSpPr>
                <p:spPr bwMode="auto">
                  <a:xfrm flipV="1">
                    <a:off x="165" y="127"/>
                    <a:ext cx="0" cy="2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8" name="Line 45">
                    <a:extLst>
                      <a:ext uri="{FF2B5EF4-FFF2-40B4-BE49-F238E27FC236}">
                        <a16:creationId xmlns:a16="http://schemas.microsoft.com/office/drawing/2014/main" id="{F433A2E6-94BD-4120-AB58-BF2562B24AEE}"/>
                      </a:ext>
                    </a:extLst>
                  </p:cNvPr>
                  <p:cNvSpPr>
                    <a:spLocks noChangeShapeType="1"/>
                  </p:cNvSpPr>
                  <p:nvPr/>
                </p:nvSpPr>
                <p:spPr bwMode="auto">
                  <a:xfrm flipV="1">
                    <a:off x="165" y="42"/>
                    <a:ext cx="0" cy="2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9" name="Line 46">
                    <a:extLst>
                      <a:ext uri="{FF2B5EF4-FFF2-40B4-BE49-F238E27FC236}">
                        <a16:creationId xmlns:a16="http://schemas.microsoft.com/office/drawing/2014/main" id="{35D077DF-C321-4644-81F5-1057A8D69009}"/>
                      </a:ext>
                    </a:extLst>
                  </p:cNvPr>
                  <p:cNvSpPr>
                    <a:spLocks noChangeShapeType="1"/>
                  </p:cNvSpPr>
                  <p:nvPr/>
                </p:nvSpPr>
                <p:spPr bwMode="auto">
                  <a:xfrm flipV="1">
                    <a:off x="165" y="212"/>
                    <a:ext cx="0" cy="26"/>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4" name="TextBox 253">
                  <a:extLst>
                    <a:ext uri="{FF2B5EF4-FFF2-40B4-BE49-F238E27FC236}">
                      <a16:creationId xmlns:a16="http://schemas.microsoft.com/office/drawing/2014/main" id="{0508087C-5C71-46A3-8830-33B7E30A3A5C}"/>
                    </a:ext>
                  </a:extLst>
                </p:cNvPr>
                <p:cNvSpPr txBox="1"/>
                <p:nvPr/>
              </p:nvSpPr>
              <p:spPr>
                <a:xfrm>
                  <a:off x="3713141" y="4145689"/>
                  <a:ext cx="1572598" cy="400110"/>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Virtual Machines</a:t>
                  </a:r>
                </a:p>
              </p:txBody>
            </p:sp>
          </p:grpSp>
          <p:grpSp>
            <p:nvGrpSpPr>
              <p:cNvPr id="238" name="Group 237">
                <a:extLst>
                  <a:ext uri="{FF2B5EF4-FFF2-40B4-BE49-F238E27FC236}">
                    <a16:creationId xmlns:a16="http://schemas.microsoft.com/office/drawing/2014/main" id="{CFD54C54-BD2E-47D8-AD7A-39FFBA601B30}"/>
                  </a:ext>
                </a:extLst>
              </p:cNvPr>
              <p:cNvGrpSpPr/>
              <p:nvPr/>
            </p:nvGrpSpPr>
            <p:grpSpPr>
              <a:xfrm>
                <a:off x="5339773" y="4402607"/>
                <a:ext cx="1457086" cy="400110"/>
                <a:chOff x="5851184" y="4000333"/>
                <a:chExt cx="1457086" cy="400110"/>
              </a:xfrm>
            </p:grpSpPr>
            <p:sp>
              <p:nvSpPr>
                <p:cNvPr id="239" name="TextBox 238">
                  <a:extLst>
                    <a:ext uri="{FF2B5EF4-FFF2-40B4-BE49-F238E27FC236}">
                      <a16:creationId xmlns:a16="http://schemas.microsoft.com/office/drawing/2014/main" id="{C03D3A97-4639-4EEB-94C2-55EF6033DF98}"/>
                    </a:ext>
                  </a:extLst>
                </p:cNvPr>
                <p:cNvSpPr txBox="1"/>
                <p:nvPr/>
              </p:nvSpPr>
              <p:spPr>
                <a:xfrm>
                  <a:off x="6140040" y="4000333"/>
                  <a:ext cx="1168230" cy="400110"/>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Containers</a:t>
                  </a:r>
                </a:p>
              </p:txBody>
            </p:sp>
            <p:grpSp>
              <p:nvGrpSpPr>
                <p:cNvPr id="240" name="Group 239">
                  <a:extLst>
                    <a:ext uri="{FF2B5EF4-FFF2-40B4-BE49-F238E27FC236}">
                      <a16:creationId xmlns:a16="http://schemas.microsoft.com/office/drawing/2014/main" id="{BBD4304A-0FBF-433E-989D-444D30EA6F78}"/>
                    </a:ext>
                  </a:extLst>
                </p:cNvPr>
                <p:cNvGrpSpPr/>
                <p:nvPr/>
              </p:nvGrpSpPr>
              <p:grpSpPr>
                <a:xfrm>
                  <a:off x="5851184" y="4003151"/>
                  <a:ext cx="330542" cy="291657"/>
                  <a:chOff x="1936408" y="5127096"/>
                  <a:chExt cx="630725" cy="556528"/>
                </a:xfrm>
              </p:grpSpPr>
              <p:sp>
                <p:nvSpPr>
                  <p:cNvPr id="241" name="Rectangle 240">
                    <a:extLst>
                      <a:ext uri="{FF2B5EF4-FFF2-40B4-BE49-F238E27FC236}">
                        <a16:creationId xmlns:a16="http://schemas.microsoft.com/office/drawing/2014/main" id="{C4E768AF-E3C8-438F-BBAC-97BB84952512}"/>
                      </a:ext>
                    </a:extLst>
                  </p:cNvPr>
                  <p:cNvSpPr/>
                  <p:nvPr/>
                </p:nvSpPr>
                <p:spPr bwMode="auto">
                  <a:xfrm>
                    <a:off x="1936408" y="5335601"/>
                    <a:ext cx="630725" cy="348023"/>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2" name="Group 241">
                    <a:extLst>
                      <a:ext uri="{FF2B5EF4-FFF2-40B4-BE49-F238E27FC236}">
                        <a16:creationId xmlns:a16="http://schemas.microsoft.com/office/drawing/2014/main" id="{845C1A58-1479-4152-A62E-E050C34C8341}"/>
                      </a:ext>
                    </a:extLst>
                  </p:cNvPr>
                  <p:cNvGrpSpPr/>
                  <p:nvPr/>
                </p:nvGrpSpPr>
                <p:grpSpPr>
                  <a:xfrm>
                    <a:off x="2065006" y="5402036"/>
                    <a:ext cx="373529" cy="215153"/>
                    <a:chOff x="2081328" y="5432612"/>
                    <a:chExt cx="373529" cy="173317"/>
                  </a:xfrm>
                </p:grpSpPr>
                <p:cxnSp>
                  <p:nvCxnSpPr>
                    <p:cNvPr id="249" name="Straight Connector 248">
                      <a:extLst>
                        <a:ext uri="{FF2B5EF4-FFF2-40B4-BE49-F238E27FC236}">
                          <a16:creationId xmlns:a16="http://schemas.microsoft.com/office/drawing/2014/main" id="{DE1B1304-30B5-4B8D-B5D2-619204F8E5D0}"/>
                        </a:ext>
                      </a:extLst>
                    </p:cNvPr>
                    <p:cNvCxnSpPr/>
                    <p:nvPr/>
                  </p:nvCxnSpPr>
                  <p:spPr>
                    <a:xfrm>
                      <a:off x="2081328"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a:ext uri="{FF2B5EF4-FFF2-40B4-BE49-F238E27FC236}">
                          <a16:creationId xmlns:a16="http://schemas.microsoft.com/office/drawing/2014/main" id="{9C4317F2-7F16-4C24-812D-8F61D40A8AE2}"/>
                        </a:ext>
                      </a:extLst>
                    </p:cNvPr>
                    <p:cNvCxnSpPr/>
                    <p:nvPr/>
                  </p:nvCxnSpPr>
                  <p:spPr>
                    <a:xfrm>
                      <a:off x="2205838"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1" name="Straight Connector 250">
                      <a:extLst>
                        <a:ext uri="{FF2B5EF4-FFF2-40B4-BE49-F238E27FC236}">
                          <a16:creationId xmlns:a16="http://schemas.microsoft.com/office/drawing/2014/main" id="{9ECDBFC6-64D6-4976-BFF6-FA20D57807D5}"/>
                        </a:ext>
                      </a:extLst>
                    </p:cNvPr>
                    <p:cNvCxnSpPr/>
                    <p:nvPr/>
                  </p:nvCxnSpPr>
                  <p:spPr>
                    <a:xfrm>
                      <a:off x="2330348"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2" name="Straight Connector 251">
                      <a:extLst>
                        <a:ext uri="{FF2B5EF4-FFF2-40B4-BE49-F238E27FC236}">
                          <a16:creationId xmlns:a16="http://schemas.microsoft.com/office/drawing/2014/main" id="{AF875432-D5A3-44A5-97A5-79CB411EA26C}"/>
                        </a:ext>
                      </a:extLst>
                    </p:cNvPr>
                    <p:cNvCxnSpPr/>
                    <p:nvPr/>
                  </p:nvCxnSpPr>
                  <p:spPr>
                    <a:xfrm>
                      <a:off x="2454857"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43" name="Isosceles Triangle 242">
                    <a:extLst>
                      <a:ext uri="{FF2B5EF4-FFF2-40B4-BE49-F238E27FC236}">
                        <a16:creationId xmlns:a16="http://schemas.microsoft.com/office/drawing/2014/main" id="{F8F5D12A-EBB6-4BF7-BF53-8E5BBFF44237}"/>
                      </a:ext>
                    </a:extLst>
                  </p:cNvPr>
                  <p:cNvSpPr/>
                  <p:nvPr/>
                </p:nvSpPr>
                <p:spPr bwMode="auto">
                  <a:xfrm>
                    <a:off x="2041168" y="5214261"/>
                    <a:ext cx="421206" cy="117735"/>
                  </a:xfrm>
                  <a:prstGeom prst="triangle">
                    <a:avLst>
                      <a:gd name="adj" fmla="val 51809"/>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4" name="Group 243">
                    <a:extLst>
                      <a:ext uri="{FF2B5EF4-FFF2-40B4-BE49-F238E27FC236}">
                        <a16:creationId xmlns:a16="http://schemas.microsoft.com/office/drawing/2014/main" id="{BDD20C6B-D76C-4ADB-8AA1-1A945F1840C9}"/>
                      </a:ext>
                    </a:extLst>
                  </p:cNvPr>
                  <p:cNvGrpSpPr/>
                  <p:nvPr/>
                </p:nvGrpSpPr>
                <p:grpSpPr>
                  <a:xfrm>
                    <a:off x="2203166" y="5127096"/>
                    <a:ext cx="105694" cy="128642"/>
                    <a:chOff x="899448" y="5121078"/>
                    <a:chExt cx="207816" cy="252938"/>
                  </a:xfrm>
                </p:grpSpPr>
                <p:sp>
                  <p:nvSpPr>
                    <p:cNvPr id="245" name="Freeform: Shape 244">
                      <a:extLst>
                        <a:ext uri="{FF2B5EF4-FFF2-40B4-BE49-F238E27FC236}">
                          <a16:creationId xmlns:a16="http://schemas.microsoft.com/office/drawing/2014/main" id="{9EFB6A38-E5B7-495C-881F-64CF15D271DA}"/>
                        </a:ext>
                      </a:extLst>
                    </p:cNvPr>
                    <p:cNvSpPr/>
                    <p:nvPr/>
                  </p:nvSpPr>
                  <p:spPr bwMode="auto">
                    <a:xfrm>
                      <a:off x="899448" y="5121078"/>
                      <a:ext cx="207816" cy="100212"/>
                    </a:xfrm>
                    <a:custGeom>
                      <a:avLst/>
                      <a:gdLst>
                        <a:gd name="connsiteX0" fmla="*/ 0 w 207816"/>
                        <a:gd name="connsiteY0" fmla="*/ 0 h 100212"/>
                        <a:gd name="connsiteX1" fmla="*/ 207816 w 207816"/>
                        <a:gd name="connsiteY1" fmla="*/ 0 h 100212"/>
                        <a:gd name="connsiteX2" fmla="*/ 200512 w 207816"/>
                        <a:gd name="connsiteY2" fmla="*/ 36179 h 100212"/>
                        <a:gd name="connsiteX3" fmla="*/ 103908 w 207816"/>
                        <a:gd name="connsiteY3" fmla="*/ 100212 h 100212"/>
                        <a:gd name="connsiteX4" fmla="*/ 7304 w 207816"/>
                        <a:gd name="connsiteY4" fmla="*/ 36179 h 100212"/>
                        <a:gd name="connsiteX5" fmla="*/ 0 w 207816"/>
                        <a:gd name="connsiteY5" fmla="*/ 0 h 10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816" h="100212">
                          <a:moveTo>
                            <a:pt x="0" y="0"/>
                          </a:moveTo>
                          <a:lnTo>
                            <a:pt x="207816" y="0"/>
                          </a:lnTo>
                          <a:lnTo>
                            <a:pt x="200512" y="36179"/>
                          </a:lnTo>
                          <a:cubicBezTo>
                            <a:pt x="184596" y="73808"/>
                            <a:pt x="147335" y="100212"/>
                            <a:pt x="103908" y="100212"/>
                          </a:cubicBezTo>
                          <a:cubicBezTo>
                            <a:pt x="60481" y="100212"/>
                            <a:pt x="23220" y="73808"/>
                            <a:pt x="7304" y="36179"/>
                          </a:cubicBezTo>
                          <a:lnTo>
                            <a:pt x="0" y="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6" name="Group 245">
                      <a:extLst>
                        <a:ext uri="{FF2B5EF4-FFF2-40B4-BE49-F238E27FC236}">
                          <a16:creationId xmlns:a16="http://schemas.microsoft.com/office/drawing/2014/main" id="{7427A721-30BE-410A-B353-3AF38C49D022}"/>
                        </a:ext>
                      </a:extLst>
                    </p:cNvPr>
                    <p:cNvGrpSpPr/>
                    <p:nvPr/>
                  </p:nvGrpSpPr>
                  <p:grpSpPr>
                    <a:xfrm>
                      <a:off x="939926" y="5224024"/>
                      <a:ext cx="90345" cy="149992"/>
                      <a:chOff x="962786" y="5658364"/>
                      <a:chExt cx="90345" cy="149992"/>
                    </a:xfrm>
                  </p:grpSpPr>
                  <p:sp>
                    <p:nvSpPr>
                      <p:cNvPr id="247" name="Freeform: Shape 246">
                        <a:extLst>
                          <a:ext uri="{FF2B5EF4-FFF2-40B4-BE49-F238E27FC236}">
                            <a16:creationId xmlns:a16="http://schemas.microsoft.com/office/drawing/2014/main" id="{AF5BDDA4-2B0E-4BB3-9052-E2758F4C9C49}"/>
                          </a:ext>
                        </a:extLst>
                      </p:cNvPr>
                      <p:cNvSpPr/>
                      <p:nvPr/>
                    </p:nvSpPr>
                    <p:spPr bwMode="auto">
                      <a:xfrm>
                        <a:off x="962786" y="5718463"/>
                        <a:ext cx="90345" cy="89893"/>
                      </a:xfrm>
                      <a:custGeom>
                        <a:avLst/>
                        <a:gdLst>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 name="connsiteX6" fmla="*/ 112007 w 207070"/>
                          <a:gd name="connsiteY6" fmla="*/ 105818 h 206030"/>
                          <a:gd name="connsiteX7" fmla="*/ 112007 w 207070"/>
                          <a:gd name="connsiteY7" fmla="*/ 0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7" fmla="*/ 203447 w 207070"/>
                          <a:gd name="connsiteY7" fmla="*/ 197258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70" h="206030">
                            <a:moveTo>
                              <a:pt x="112007" y="0"/>
                            </a:moveTo>
                            <a:lnTo>
                              <a:pt x="143608" y="6380"/>
                            </a:lnTo>
                            <a:cubicBezTo>
                              <a:pt x="180902" y="22154"/>
                              <a:pt x="207070" y="59082"/>
                              <a:pt x="207070" y="102122"/>
                            </a:cubicBezTo>
                            <a:cubicBezTo>
                              <a:pt x="207070" y="159509"/>
                              <a:pt x="160549" y="206030"/>
                              <a:pt x="103162" y="206030"/>
                            </a:cubicBezTo>
                            <a:cubicBezTo>
                              <a:pt x="60122" y="206030"/>
                              <a:pt x="23194" y="179862"/>
                              <a:pt x="7420" y="142568"/>
                            </a:cubicBezTo>
                            <a:lnTo>
                              <a:pt x="0" y="10581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48" name="Straight Connector 247">
                        <a:extLst>
                          <a:ext uri="{FF2B5EF4-FFF2-40B4-BE49-F238E27FC236}">
                            <a16:creationId xmlns:a16="http://schemas.microsoft.com/office/drawing/2014/main" id="{E76E6F49-52C4-4453-961F-AD6E36D6242A}"/>
                          </a:ext>
                        </a:extLst>
                      </p:cNvPr>
                      <p:cNvCxnSpPr/>
                      <p:nvPr/>
                    </p:nvCxnSpPr>
                    <p:spPr>
                      <a:xfrm flipV="1">
                        <a:off x="1026751" y="5658364"/>
                        <a:ext cx="0" cy="6643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grpSp>
      </p:grpSp>
      <p:cxnSp>
        <p:nvCxnSpPr>
          <p:cNvPr id="3" name="Straight Connector 2">
            <a:extLst>
              <a:ext uri="{FF2B5EF4-FFF2-40B4-BE49-F238E27FC236}">
                <a16:creationId xmlns:a16="http://schemas.microsoft.com/office/drawing/2014/main" id="{E648C2CB-0405-4C20-9646-C95F46A1C5A9}"/>
              </a:ext>
            </a:extLst>
          </p:cNvPr>
          <p:cNvCxnSpPr>
            <a:cxnSpLocks/>
          </p:cNvCxnSpPr>
          <p:nvPr/>
        </p:nvCxnSpPr>
        <p:spPr>
          <a:xfrm>
            <a:off x="10112516" y="2388257"/>
            <a:ext cx="0" cy="117618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82C4332-51E6-4BC4-B762-D721CEB9269B}"/>
              </a:ext>
            </a:extLst>
          </p:cNvPr>
          <p:cNvSpPr/>
          <p:nvPr/>
        </p:nvSpPr>
        <p:spPr>
          <a:xfrm>
            <a:off x="211304" y="637431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1667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2690C3-F922-4036-A751-E5EE433567A3}"/>
              </a:ext>
            </a:extLst>
          </p:cNvPr>
          <p:cNvSpPr/>
          <p:nvPr/>
        </p:nvSpPr>
        <p:spPr>
          <a:xfrm>
            <a:off x="194236" y="6363681"/>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chemeClr val="bg1"/>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endParaRPr>
          </a:p>
        </p:txBody>
      </p:sp>
      <p:sp>
        <p:nvSpPr>
          <p:cNvPr id="2" name="TextBox 1">
            <a:extLst>
              <a:ext uri="{FF2B5EF4-FFF2-40B4-BE49-F238E27FC236}">
                <a16:creationId xmlns:a16="http://schemas.microsoft.com/office/drawing/2014/main" id="{80350DE9-257C-4C55-8545-CAADC6D61253}"/>
              </a:ext>
            </a:extLst>
          </p:cNvPr>
          <p:cNvSpPr txBox="1"/>
          <p:nvPr/>
        </p:nvSpPr>
        <p:spPr>
          <a:xfrm>
            <a:off x="0" y="2907318"/>
            <a:ext cx="12192000" cy="1043363"/>
          </a:xfrm>
          <a:prstGeom prst="rect">
            <a:avLst/>
          </a:prstGeom>
          <a:noFill/>
        </p:spPr>
        <p:txBody>
          <a:bodyPr wrap="square" lIns="182880" tIns="146304" rIns="182880" bIns="146304" rtlCol="0">
            <a:spAutoFit/>
          </a:bodyPr>
          <a:lstStyle/>
          <a:p>
            <a:pPr algn="ctr">
              <a:lnSpc>
                <a:spcPct val="90000"/>
              </a:lnSpc>
              <a:spcAft>
                <a:spcPts val="600"/>
              </a:spcAft>
            </a:pPr>
            <a:r>
              <a:rPr lang="en-GB" sz="5400" dirty="0">
                <a:solidFill>
                  <a:schemeClr val="bg1"/>
                </a:solidFill>
                <a:latin typeface="Segoe UI Semibold" panose="020B0702040204020203" pitchFamily="34" charset="0"/>
                <a:cs typeface="Segoe UI Semibold" panose="020B0702040204020203" pitchFamily="34" charset="0"/>
              </a:rPr>
              <a:t>There is no right or wrong answer. </a:t>
            </a:r>
          </a:p>
        </p:txBody>
      </p:sp>
    </p:spTree>
    <p:extLst>
      <p:ext uri="{BB962C8B-B14F-4D97-AF65-F5344CB8AC3E}">
        <p14:creationId xmlns:p14="http://schemas.microsoft.com/office/powerpoint/2010/main" val="61913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Picture 52">
            <a:extLst>
              <a:ext uri="{FF2B5EF4-FFF2-40B4-BE49-F238E27FC236}">
                <a16:creationId xmlns:a16="http://schemas.microsoft.com/office/drawing/2014/main" id="{2C6F97A8-4BAC-4466-A6A2-0D84B5D1D02B}"/>
              </a:ext>
            </a:extLst>
          </p:cNvPr>
          <p:cNvGrpSpPr>
            <a:grpSpLocks noChangeAspect="1"/>
          </p:cNvGrpSpPr>
          <p:nvPr/>
        </p:nvGrpSpPr>
        <p:grpSpPr>
          <a:xfrm>
            <a:off x="632182" y="457200"/>
            <a:ext cx="1219558" cy="731520"/>
            <a:chOff x="2653753" y="2591824"/>
            <a:chExt cx="1624919" cy="1033449"/>
          </a:xfrm>
        </p:grpSpPr>
        <p:sp>
          <p:nvSpPr>
            <p:cNvPr id="6" name="Freeform: Shape 5">
              <a:extLst>
                <a:ext uri="{FF2B5EF4-FFF2-40B4-BE49-F238E27FC236}">
                  <a16:creationId xmlns:a16="http://schemas.microsoft.com/office/drawing/2014/main" id="{BC5F4D5D-7E20-4573-AEC2-04AD073C64DB}"/>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3D1AA6FA-B02C-49C5-9BCC-5DB6DAF00E75}"/>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EFA8CEA5-AF39-48BF-A01B-70522D57FD87}"/>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89B7BFF-E977-46B5-8361-8E798CE2CB69}"/>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FAD66D7-4819-45E9-8F09-EA18E3C4D9AA}"/>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C8EE5B2-BB8D-4692-9897-2607E953B7A2}"/>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Title 1">
            <a:extLst>
              <a:ext uri="{FF2B5EF4-FFF2-40B4-BE49-F238E27FC236}">
                <a16:creationId xmlns:a16="http://schemas.microsoft.com/office/drawing/2014/main" id="{1A3B4200-CCDA-42AC-9E6F-2D4D5BDF3DE7}"/>
              </a:ext>
            </a:extLst>
          </p:cNvPr>
          <p:cNvSpPr>
            <a:spLocks noGrp="1"/>
          </p:cNvSpPr>
          <p:nvPr>
            <p:ph type="title"/>
          </p:nvPr>
        </p:nvSpPr>
        <p:spPr>
          <a:xfrm>
            <a:off x="2149312" y="540068"/>
            <a:ext cx="9941204" cy="724814"/>
          </a:xfrm>
        </p:spPr>
        <p:txBody>
          <a:bodyPr/>
          <a:lstStyle/>
          <a:p>
            <a:r>
              <a:rPr lang="en-US" sz="4710" b="1" dirty="0">
                <a:solidFill>
                  <a:srgbClr val="0078D4"/>
                </a:solidFill>
                <a:latin typeface="Segoe UI Light (Headings)"/>
              </a:rPr>
              <a:t>Migration</a:t>
            </a:r>
          </a:p>
        </p:txBody>
      </p:sp>
      <p:sp>
        <p:nvSpPr>
          <p:cNvPr id="15" name="Rectangle 14">
            <a:extLst>
              <a:ext uri="{FF2B5EF4-FFF2-40B4-BE49-F238E27FC236}">
                <a16:creationId xmlns:a16="http://schemas.microsoft.com/office/drawing/2014/main" id="{69E7A6B1-8E0A-4C04-AFDA-72F9342036CB}"/>
              </a:ext>
            </a:extLst>
          </p:cNvPr>
          <p:cNvSpPr/>
          <p:nvPr/>
        </p:nvSpPr>
        <p:spPr bwMode="auto">
          <a:xfrm>
            <a:off x="6054470" y="1661568"/>
            <a:ext cx="4920343" cy="1488197"/>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8EBEB6AD-B4B5-418C-92B5-3534DDCFDBEB}"/>
              </a:ext>
            </a:extLst>
          </p:cNvPr>
          <p:cNvSpPr/>
          <p:nvPr/>
        </p:nvSpPr>
        <p:spPr>
          <a:xfrm>
            <a:off x="6070418" y="1814683"/>
            <a:ext cx="3095799" cy="126188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47" normalizeH="0" baseline="30000" noProof="0" dirty="0">
                <a:ln w="3175">
                  <a:noFill/>
                </a:ln>
                <a:solidFill>
                  <a:srgbClr val="00B050"/>
                </a:solidFill>
                <a:effectLst/>
                <a:uLnTx/>
                <a:uFillTx/>
                <a:latin typeface="Segoe UI Semibold"/>
                <a:ea typeface="+mn-ea"/>
                <a:cs typeface="Segoe UI" pitchFamily="34" charset="0"/>
              </a:rPr>
              <a:t>NEW </a:t>
            </a:r>
            <a:r>
              <a:rPr kumimoji="0" lang="en-US" sz="28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Agentless VMware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Now generally available</a:t>
            </a:r>
          </a:p>
        </p:txBody>
      </p:sp>
      <p:sp>
        <p:nvSpPr>
          <p:cNvPr id="33" name="Rectangle 32">
            <a:extLst>
              <a:ext uri="{FF2B5EF4-FFF2-40B4-BE49-F238E27FC236}">
                <a16:creationId xmlns:a16="http://schemas.microsoft.com/office/drawing/2014/main" id="{20F3210A-DBD8-4874-A30F-75F26324BF21}"/>
              </a:ext>
            </a:extLst>
          </p:cNvPr>
          <p:cNvSpPr/>
          <p:nvPr/>
        </p:nvSpPr>
        <p:spPr bwMode="auto">
          <a:xfrm>
            <a:off x="800525" y="1647537"/>
            <a:ext cx="4920343" cy="1502228"/>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822C8EF3-0BBE-4C03-A0C6-D01FCCFAE0D7}"/>
              </a:ext>
            </a:extLst>
          </p:cNvPr>
          <p:cNvSpPr/>
          <p:nvPr/>
        </p:nvSpPr>
        <p:spPr>
          <a:xfrm>
            <a:off x="813931" y="1821598"/>
            <a:ext cx="3201508" cy="113877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Any to Azure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VMware, Hyper-V, physical servers, AWS, GCP</a:t>
            </a:r>
          </a:p>
        </p:txBody>
      </p:sp>
      <p:grpSp>
        <p:nvGrpSpPr>
          <p:cNvPr id="2" name="Group 1">
            <a:extLst>
              <a:ext uri="{FF2B5EF4-FFF2-40B4-BE49-F238E27FC236}">
                <a16:creationId xmlns:a16="http://schemas.microsoft.com/office/drawing/2014/main" id="{D2368341-37EB-4151-9D7E-43332FD9792F}"/>
              </a:ext>
            </a:extLst>
          </p:cNvPr>
          <p:cNvGrpSpPr/>
          <p:nvPr/>
        </p:nvGrpSpPr>
        <p:grpSpPr>
          <a:xfrm>
            <a:off x="4002187" y="1698870"/>
            <a:ext cx="1362873" cy="1433912"/>
            <a:chOff x="7541207" y="4958121"/>
            <a:chExt cx="1362873" cy="1433912"/>
          </a:xfrm>
        </p:grpSpPr>
        <p:pic>
          <p:nvPicPr>
            <p:cNvPr id="35" name="Picture 4" descr="Image result for vmware icon transparent">
              <a:extLst>
                <a:ext uri="{FF2B5EF4-FFF2-40B4-BE49-F238E27FC236}">
                  <a16:creationId xmlns:a16="http://schemas.microsoft.com/office/drawing/2014/main" id="{7C3E4AE7-48E3-43FA-9293-2530455F7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207" y="4958121"/>
              <a:ext cx="1225714" cy="19981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3BBECD08-7D87-4614-816F-200BC9173401}"/>
                </a:ext>
              </a:extLst>
            </p:cNvPr>
            <p:cNvPicPr>
              <a:picLocks noChangeAspect="1" noChangeArrowheads="1"/>
            </p:cNvPicPr>
            <p:nvPr/>
          </p:nvPicPr>
          <p:blipFill>
            <a:blip r:embed="rId3"/>
            <a:srcRect/>
            <a:stretch/>
          </p:blipFill>
          <p:spPr bwMode="auto">
            <a:xfrm>
              <a:off x="7541207" y="5275116"/>
              <a:ext cx="846170" cy="36264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Image result for aws transparent icon">
              <a:extLst>
                <a:ext uri="{FF2B5EF4-FFF2-40B4-BE49-F238E27FC236}">
                  <a16:creationId xmlns:a16="http://schemas.microsoft.com/office/drawing/2014/main" id="{FC4A6F14-C027-48CC-8A36-0906E8243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1207" y="5775258"/>
              <a:ext cx="689867" cy="26965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google cloud logo png">
              <a:extLst>
                <a:ext uri="{FF2B5EF4-FFF2-40B4-BE49-F238E27FC236}">
                  <a16:creationId xmlns:a16="http://schemas.microsoft.com/office/drawing/2014/main" id="{FED4A10F-862F-4A34-AF98-7465CA288B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1207" y="6181993"/>
              <a:ext cx="1362873" cy="210040"/>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Rectangle 50">
            <a:extLst>
              <a:ext uri="{FF2B5EF4-FFF2-40B4-BE49-F238E27FC236}">
                <a16:creationId xmlns:a16="http://schemas.microsoft.com/office/drawing/2014/main" id="{8EFAD24A-FD3C-401C-AF54-22DE89E4C4F6}"/>
              </a:ext>
            </a:extLst>
          </p:cNvPr>
          <p:cNvSpPr/>
          <p:nvPr/>
        </p:nvSpPr>
        <p:spPr bwMode="auto">
          <a:xfrm>
            <a:off x="800525" y="3265043"/>
            <a:ext cx="4920343" cy="1502228"/>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6ED7024C-6388-4401-91FD-3081FA975DAD}"/>
              </a:ext>
            </a:extLst>
          </p:cNvPr>
          <p:cNvSpPr/>
          <p:nvPr/>
        </p:nvSpPr>
        <p:spPr>
          <a:xfrm>
            <a:off x="813931" y="3439104"/>
            <a:ext cx="3201508" cy="113877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Test before 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No-impact production testing</a:t>
            </a:r>
          </a:p>
        </p:txBody>
      </p:sp>
      <p:sp>
        <p:nvSpPr>
          <p:cNvPr id="65" name="Rectangle 64">
            <a:extLst>
              <a:ext uri="{FF2B5EF4-FFF2-40B4-BE49-F238E27FC236}">
                <a16:creationId xmlns:a16="http://schemas.microsoft.com/office/drawing/2014/main" id="{46AA8F05-CD27-4615-8EA4-A7B825AFCDDC}"/>
              </a:ext>
            </a:extLst>
          </p:cNvPr>
          <p:cNvSpPr/>
          <p:nvPr/>
        </p:nvSpPr>
        <p:spPr bwMode="auto">
          <a:xfrm>
            <a:off x="795603" y="4898572"/>
            <a:ext cx="4920343" cy="1502228"/>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D5A582E-0186-48F1-92F0-5F3333D9EBCE}"/>
              </a:ext>
            </a:extLst>
          </p:cNvPr>
          <p:cNvSpPr/>
          <p:nvPr/>
        </p:nvSpPr>
        <p:spPr>
          <a:xfrm>
            <a:off x="809009" y="5072633"/>
            <a:ext cx="3201508" cy="113877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47" normalizeH="0" baseline="0" noProof="0" dirty="0">
                <a:ln w="3175">
                  <a:noFill/>
                </a:ln>
                <a:solidFill>
                  <a:srgbClr val="1A1A1A"/>
                </a:solidFill>
                <a:effectLst/>
                <a:uLnTx/>
                <a:uFillTx/>
                <a:latin typeface="Segoe UI Semibold"/>
                <a:ea typeface="+mn-ea"/>
                <a:cs typeface="Segoe UI" pitchFamily="34" charset="0"/>
              </a:rPr>
              <a:t>Zero data loss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And minimal downtime during migration</a:t>
            </a:r>
          </a:p>
        </p:txBody>
      </p:sp>
      <p:grpSp>
        <p:nvGrpSpPr>
          <p:cNvPr id="72" name="Group 71">
            <a:extLst>
              <a:ext uri="{FF2B5EF4-FFF2-40B4-BE49-F238E27FC236}">
                <a16:creationId xmlns:a16="http://schemas.microsoft.com/office/drawing/2014/main" id="{1704348C-3FC4-4D47-ADFA-902DFC1E5ED8}"/>
              </a:ext>
            </a:extLst>
          </p:cNvPr>
          <p:cNvGrpSpPr>
            <a:grpSpLocks/>
          </p:cNvGrpSpPr>
          <p:nvPr/>
        </p:nvGrpSpPr>
        <p:grpSpPr>
          <a:xfrm>
            <a:off x="4173895" y="5102233"/>
            <a:ext cx="731520" cy="731520"/>
            <a:chOff x="469900" y="3548063"/>
            <a:chExt cx="419100" cy="419100"/>
          </a:xfrm>
          <a:solidFill>
            <a:schemeClr val="bg1"/>
          </a:solidFill>
        </p:grpSpPr>
        <p:sp>
          <p:nvSpPr>
            <p:cNvPr id="73" name="AutoShape 48">
              <a:extLst>
                <a:ext uri="{FF2B5EF4-FFF2-40B4-BE49-F238E27FC236}">
                  <a16:creationId xmlns:a16="http://schemas.microsoft.com/office/drawing/2014/main" id="{E8743775-1233-4510-94D9-092F1DA9FCA8}"/>
                </a:ext>
              </a:extLst>
            </p:cNvPr>
            <p:cNvSpPr>
              <a:spLocks noChangeAspect="1" noChangeArrowheads="1" noTextEdit="1"/>
            </p:cNvSpPr>
            <p:nvPr/>
          </p:nvSpPr>
          <p:spPr bwMode="auto">
            <a:xfrm>
              <a:off x="469900" y="3551238"/>
              <a:ext cx="406400" cy="406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50">
              <a:extLst>
                <a:ext uri="{FF2B5EF4-FFF2-40B4-BE49-F238E27FC236}">
                  <a16:creationId xmlns:a16="http://schemas.microsoft.com/office/drawing/2014/main" id="{707EA4AA-30C4-436E-8117-5D10A81A6423}"/>
                </a:ext>
              </a:extLst>
            </p:cNvPr>
            <p:cNvSpPr>
              <a:spLocks noEditPoints="1"/>
            </p:cNvSpPr>
            <p:nvPr/>
          </p:nvSpPr>
          <p:spPr bwMode="auto">
            <a:xfrm>
              <a:off x="469900" y="354806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grpFill/>
            <a:ln w="19050">
              <a:solidFill>
                <a:srgbClr val="00206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51">
              <a:extLst>
                <a:ext uri="{FF2B5EF4-FFF2-40B4-BE49-F238E27FC236}">
                  <a16:creationId xmlns:a16="http://schemas.microsoft.com/office/drawing/2014/main" id="{4C651F40-D81B-4109-A5EB-82BB37F86DC5}"/>
                </a:ext>
              </a:extLst>
            </p:cNvPr>
            <p:cNvSpPr>
              <a:spLocks/>
            </p:cNvSpPr>
            <p:nvPr/>
          </p:nvSpPr>
          <p:spPr bwMode="auto">
            <a:xfrm>
              <a:off x="565150" y="366871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rgbClr val="00B050"/>
            </a:solidFill>
            <a:ln w="0">
              <a:solidFill>
                <a:srgbClr val="00B05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9" name="Group 25">
            <a:extLst>
              <a:ext uri="{FF2B5EF4-FFF2-40B4-BE49-F238E27FC236}">
                <a16:creationId xmlns:a16="http://schemas.microsoft.com/office/drawing/2014/main" id="{ED794C7A-83D9-43E9-8F5F-1EDF750D0447}"/>
              </a:ext>
            </a:extLst>
          </p:cNvPr>
          <p:cNvGrpSpPr>
            <a:grpSpLocks noChangeAspect="1"/>
          </p:cNvGrpSpPr>
          <p:nvPr/>
        </p:nvGrpSpPr>
        <p:grpSpPr bwMode="auto">
          <a:xfrm>
            <a:off x="4002187" y="3439425"/>
            <a:ext cx="941767" cy="932443"/>
            <a:chOff x="3373" y="1853"/>
            <a:chExt cx="707" cy="700"/>
          </a:xfrm>
        </p:grpSpPr>
        <p:sp>
          <p:nvSpPr>
            <p:cNvPr id="101" name="AutoShape 24">
              <a:extLst>
                <a:ext uri="{FF2B5EF4-FFF2-40B4-BE49-F238E27FC236}">
                  <a16:creationId xmlns:a16="http://schemas.microsoft.com/office/drawing/2014/main" id="{ED3A7E7D-707E-4FEC-86E4-F4755D236807}"/>
                </a:ext>
              </a:extLst>
            </p:cNvPr>
            <p:cNvSpPr>
              <a:spLocks noChangeAspect="1" noChangeArrowheads="1" noTextEdit="1"/>
            </p:cNvSpPr>
            <p:nvPr/>
          </p:nvSpPr>
          <p:spPr bwMode="auto">
            <a:xfrm>
              <a:off x="3373" y="1853"/>
              <a:ext cx="701"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26">
              <a:extLst>
                <a:ext uri="{FF2B5EF4-FFF2-40B4-BE49-F238E27FC236}">
                  <a16:creationId xmlns:a16="http://schemas.microsoft.com/office/drawing/2014/main" id="{F280D273-DF17-422B-B6F5-BDCC2729F907}"/>
                </a:ext>
              </a:extLst>
            </p:cNvPr>
            <p:cNvSpPr>
              <a:spLocks/>
            </p:cNvSpPr>
            <p:nvPr/>
          </p:nvSpPr>
          <p:spPr bwMode="auto">
            <a:xfrm>
              <a:off x="3533" y="1885"/>
              <a:ext cx="81" cy="82"/>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27">
              <a:extLst>
                <a:ext uri="{FF2B5EF4-FFF2-40B4-BE49-F238E27FC236}">
                  <a16:creationId xmlns:a16="http://schemas.microsoft.com/office/drawing/2014/main" id="{2CCDAC35-9BB5-4844-9632-E7874F3EE78E}"/>
                </a:ext>
              </a:extLst>
            </p:cNvPr>
            <p:cNvSpPr>
              <a:spLocks/>
            </p:cNvSpPr>
            <p:nvPr/>
          </p:nvSpPr>
          <p:spPr bwMode="auto">
            <a:xfrm>
              <a:off x="3910" y="2479"/>
              <a:ext cx="56" cy="55"/>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50E6FF"/>
            </a:solid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28">
              <a:extLst>
                <a:ext uri="{FF2B5EF4-FFF2-40B4-BE49-F238E27FC236}">
                  <a16:creationId xmlns:a16="http://schemas.microsoft.com/office/drawing/2014/main" id="{E9B47B13-66FF-4D8B-B57F-FD55993BD1D5}"/>
                </a:ext>
              </a:extLst>
            </p:cNvPr>
            <p:cNvSpPr>
              <a:spLocks/>
            </p:cNvSpPr>
            <p:nvPr/>
          </p:nvSpPr>
          <p:spPr bwMode="auto">
            <a:xfrm>
              <a:off x="3789" y="2400"/>
              <a:ext cx="177" cy="95"/>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29">
              <a:extLst>
                <a:ext uri="{FF2B5EF4-FFF2-40B4-BE49-F238E27FC236}">
                  <a16:creationId xmlns:a16="http://schemas.microsoft.com/office/drawing/2014/main" id="{9685A8D6-6364-4CF7-8D77-E45676A00EB3}"/>
                </a:ext>
              </a:extLst>
            </p:cNvPr>
            <p:cNvSpPr>
              <a:spLocks/>
            </p:cNvSpPr>
            <p:nvPr/>
          </p:nvSpPr>
          <p:spPr bwMode="auto">
            <a:xfrm>
              <a:off x="3478" y="1940"/>
              <a:ext cx="2"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0">
              <a:extLst>
                <a:ext uri="{FF2B5EF4-FFF2-40B4-BE49-F238E27FC236}">
                  <a16:creationId xmlns:a16="http://schemas.microsoft.com/office/drawing/2014/main" id="{A8DDF062-7A93-471E-BF14-B608636E50E0}"/>
                </a:ext>
              </a:extLst>
            </p:cNvPr>
            <p:cNvSpPr>
              <a:spLocks/>
            </p:cNvSpPr>
            <p:nvPr/>
          </p:nvSpPr>
          <p:spPr bwMode="auto">
            <a:xfrm>
              <a:off x="3478" y="1885"/>
              <a:ext cx="488" cy="649"/>
            </a:xfrm>
            <a:custGeom>
              <a:avLst/>
              <a:gdLst>
                <a:gd name="T0" fmla="*/ 70 w 287"/>
                <a:gd name="T1" fmla="*/ 0 h 382"/>
                <a:gd name="T2" fmla="*/ 70 w 287"/>
                <a:gd name="T3" fmla="*/ 0 h 382"/>
                <a:gd name="T4" fmla="*/ 99 w 287"/>
                <a:gd name="T5" fmla="*/ 29 h 382"/>
                <a:gd name="T6" fmla="*/ 118 w 287"/>
                <a:gd name="T7" fmla="*/ 48 h 382"/>
                <a:gd name="T8" fmla="*/ 99 w 287"/>
                <a:gd name="T9" fmla="*/ 67 h 382"/>
                <a:gd name="T10" fmla="*/ 80 w 287"/>
                <a:gd name="T11" fmla="*/ 85 h 382"/>
                <a:gd name="T12" fmla="*/ 61 w 287"/>
                <a:gd name="T13" fmla="*/ 104 h 382"/>
                <a:gd name="T14" fmla="*/ 54 w 287"/>
                <a:gd name="T15" fmla="*/ 97 h 382"/>
                <a:gd name="T16" fmla="*/ 54 w 287"/>
                <a:gd name="T17" fmla="*/ 148 h 382"/>
                <a:gd name="T18" fmla="*/ 54 w 287"/>
                <a:gd name="T19" fmla="*/ 174 h 382"/>
                <a:gd name="T20" fmla="*/ 27 w 287"/>
                <a:gd name="T21" fmla="*/ 174 h 382"/>
                <a:gd name="T22" fmla="*/ 1 w 287"/>
                <a:gd name="T23" fmla="*/ 174 h 382"/>
                <a:gd name="T24" fmla="*/ 0 w 287"/>
                <a:gd name="T25" fmla="*/ 174 h 382"/>
                <a:gd name="T26" fmla="*/ 0 w 287"/>
                <a:gd name="T27" fmla="*/ 382 h 382"/>
                <a:gd name="T28" fmla="*/ 224 w 287"/>
                <a:gd name="T29" fmla="*/ 382 h 382"/>
                <a:gd name="T30" fmla="*/ 221 w 287"/>
                <a:gd name="T31" fmla="*/ 378 h 382"/>
                <a:gd name="T32" fmla="*/ 165 w 287"/>
                <a:gd name="T33" fmla="*/ 322 h 382"/>
                <a:gd name="T34" fmla="*/ 146 w 287"/>
                <a:gd name="T35" fmla="*/ 303 h 382"/>
                <a:gd name="T36" fmla="*/ 165 w 287"/>
                <a:gd name="T37" fmla="*/ 285 h 382"/>
                <a:gd name="T38" fmla="*/ 183 w 287"/>
                <a:gd name="T39" fmla="*/ 266 h 382"/>
                <a:gd name="T40" fmla="*/ 202 w 287"/>
                <a:gd name="T41" fmla="*/ 247 h 382"/>
                <a:gd name="T42" fmla="*/ 221 w 287"/>
                <a:gd name="T43" fmla="*/ 266 h 382"/>
                <a:gd name="T44" fmla="*/ 239 w 287"/>
                <a:gd name="T45" fmla="*/ 284 h 382"/>
                <a:gd name="T46" fmla="*/ 287 w 287"/>
                <a:gd name="T47" fmla="*/ 237 h 382"/>
                <a:gd name="T48" fmla="*/ 287 w 287"/>
                <a:gd name="T49" fmla="*/ 119 h 382"/>
                <a:gd name="T50" fmla="*/ 167 w 287"/>
                <a:gd name="T51" fmla="*/ 119 h 382"/>
                <a:gd name="T52" fmla="*/ 167 w 287"/>
                <a:gd name="T53" fmla="*/ 0 h 382"/>
                <a:gd name="T54" fmla="*/ 70 w 287"/>
                <a:gd name="T5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 h="382">
                  <a:moveTo>
                    <a:pt x="70" y="0"/>
                  </a:moveTo>
                  <a:lnTo>
                    <a:pt x="70" y="0"/>
                  </a:lnTo>
                  <a:lnTo>
                    <a:pt x="99" y="29"/>
                  </a:lnTo>
                  <a:lnTo>
                    <a:pt x="118" y="48"/>
                  </a:lnTo>
                  <a:lnTo>
                    <a:pt x="99" y="67"/>
                  </a:lnTo>
                  <a:lnTo>
                    <a:pt x="80" y="85"/>
                  </a:lnTo>
                  <a:lnTo>
                    <a:pt x="61" y="104"/>
                  </a:lnTo>
                  <a:lnTo>
                    <a:pt x="54" y="97"/>
                  </a:lnTo>
                  <a:lnTo>
                    <a:pt x="54" y="148"/>
                  </a:lnTo>
                  <a:lnTo>
                    <a:pt x="54" y="174"/>
                  </a:lnTo>
                  <a:lnTo>
                    <a:pt x="27" y="174"/>
                  </a:lnTo>
                  <a:lnTo>
                    <a:pt x="1" y="174"/>
                  </a:lnTo>
                  <a:lnTo>
                    <a:pt x="0" y="174"/>
                  </a:lnTo>
                  <a:lnTo>
                    <a:pt x="0" y="382"/>
                  </a:lnTo>
                  <a:lnTo>
                    <a:pt x="224" y="382"/>
                  </a:lnTo>
                  <a:lnTo>
                    <a:pt x="221" y="378"/>
                  </a:lnTo>
                  <a:lnTo>
                    <a:pt x="165" y="322"/>
                  </a:lnTo>
                  <a:lnTo>
                    <a:pt x="146" y="303"/>
                  </a:lnTo>
                  <a:lnTo>
                    <a:pt x="165" y="285"/>
                  </a:lnTo>
                  <a:lnTo>
                    <a:pt x="183" y="266"/>
                  </a:lnTo>
                  <a:lnTo>
                    <a:pt x="202" y="247"/>
                  </a:lnTo>
                  <a:lnTo>
                    <a:pt x="221" y="266"/>
                  </a:lnTo>
                  <a:lnTo>
                    <a:pt x="239" y="284"/>
                  </a:lnTo>
                  <a:lnTo>
                    <a:pt x="287" y="237"/>
                  </a:lnTo>
                  <a:lnTo>
                    <a:pt x="287" y="119"/>
                  </a:lnTo>
                  <a:lnTo>
                    <a:pt x="167" y="119"/>
                  </a:lnTo>
                  <a:lnTo>
                    <a:pt x="167" y="0"/>
                  </a:lnTo>
                  <a:lnTo>
                    <a:pt x="70" y="0"/>
                  </a:lnTo>
                  <a:close/>
                </a:path>
              </a:pathLst>
            </a:custGeom>
            <a:solidFill>
              <a:srgbClr val="002060"/>
            </a:solidFill>
            <a:ln w="0">
              <a:solidFill>
                <a:srgbClr val="00206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31">
              <a:extLst>
                <a:ext uri="{FF2B5EF4-FFF2-40B4-BE49-F238E27FC236}">
                  <a16:creationId xmlns:a16="http://schemas.microsoft.com/office/drawing/2014/main" id="{9033EB2D-4CF7-412C-82AF-916F81E3BBB8}"/>
                </a:ext>
              </a:extLst>
            </p:cNvPr>
            <p:cNvSpPr>
              <a:spLocks/>
            </p:cNvSpPr>
            <p:nvPr/>
          </p:nvSpPr>
          <p:spPr bwMode="auto">
            <a:xfrm>
              <a:off x="3801" y="1901"/>
              <a:ext cx="158" cy="157"/>
            </a:xfrm>
            <a:custGeom>
              <a:avLst/>
              <a:gdLst>
                <a:gd name="T0" fmla="*/ 0 w 93"/>
                <a:gd name="T1" fmla="*/ 93 h 93"/>
                <a:gd name="T2" fmla="*/ 0 w 93"/>
                <a:gd name="T3" fmla="*/ 93 h 93"/>
                <a:gd name="T4" fmla="*/ 93 w 93"/>
                <a:gd name="T5" fmla="*/ 93 h 93"/>
                <a:gd name="T6" fmla="*/ 0 w 93"/>
                <a:gd name="T7" fmla="*/ 0 h 93"/>
                <a:gd name="T8" fmla="*/ 0 w 93"/>
                <a:gd name="T9" fmla="*/ 93 h 93"/>
              </a:gdLst>
              <a:ahLst/>
              <a:cxnLst>
                <a:cxn ang="0">
                  <a:pos x="T0" y="T1"/>
                </a:cxn>
                <a:cxn ang="0">
                  <a:pos x="T2" y="T3"/>
                </a:cxn>
                <a:cxn ang="0">
                  <a:pos x="T4" y="T5"/>
                </a:cxn>
                <a:cxn ang="0">
                  <a:pos x="T6" y="T7"/>
                </a:cxn>
                <a:cxn ang="0">
                  <a:pos x="T8" y="T9"/>
                </a:cxn>
              </a:cxnLst>
              <a:rect l="0" t="0" r="r" b="b"/>
              <a:pathLst>
                <a:path w="93" h="93">
                  <a:moveTo>
                    <a:pt x="0" y="93"/>
                  </a:moveTo>
                  <a:lnTo>
                    <a:pt x="0" y="93"/>
                  </a:lnTo>
                  <a:lnTo>
                    <a:pt x="93" y="93"/>
                  </a:lnTo>
                  <a:lnTo>
                    <a:pt x="0" y="0"/>
                  </a:lnTo>
                  <a:lnTo>
                    <a:pt x="0" y="93"/>
                  </a:lnTo>
                  <a:close/>
                </a:path>
              </a:pathLst>
            </a:custGeom>
            <a:solidFill>
              <a:srgbClr val="1A83DB"/>
            </a:solidFill>
            <a:ln w="0">
              <a:solidFill>
                <a:srgbClr val="1A83DB"/>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32">
              <a:extLst>
                <a:ext uri="{FF2B5EF4-FFF2-40B4-BE49-F238E27FC236}">
                  <a16:creationId xmlns:a16="http://schemas.microsoft.com/office/drawing/2014/main" id="{4B8D3D8F-2638-408C-A650-8B0D86CAE6EC}"/>
                </a:ext>
              </a:extLst>
            </p:cNvPr>
            <p:cNvSpPr>
              <a:spLocks/>
            </p:cNvSpPr>
            <p:nvPr/>
          </p:nvSpPr>
          <p:spPr bwMode="auto">
            <a:xfrm>
              <a:off x="3789" y="2269"/>
              <a:ext cx="291" cy="226"/>
            </a:xfrm>
            <a:custGeom>
              <a:avLst/>
              <a:gdLst>
                <a:gd name="T0" fmla="*/ 104 w 171"/>
                <a:gd name="T1" fmla="*/ 48 h 133"/>
                <a:gd name="T2" fmla="*/ 104 w 171"/>
                <a:gd name="T3" fmla="*/ 48 h 133"/>
                <a:gd name="T4" fmla="*/ 56 w 171"/>
                <a:gd name="T5" fmla="*/ 96 h 133"/>
                <a:gd name="T6" fmla="*/ 19 w 171"/>
                <a:gd name="T7" fmla="*/ 59 h 133"/>
                <a:gd name="T8" fmla="*/ 0 w 171"/>
                <a:gd name="T9" fmla="*/ 77 h 133"/>
                <a:gd name="T10" fmla="*/ 56 w 171"/>
                <a:gd name="T11" fmla="*/ 133 h 133"/>
                <a:gd name="T12" fmla="*/ 104 w 171"/>
                <a:gd name="T13" fmla="*/ 86 h 133"/>
                <a:gd name="T14" fmla="*/ 171 w 171"/>
                <a:gd name="T15" fmla="*/ 19 h 133"/>
                <a:gd name="T16" fmla="*/ 152 w 171"/>
                <a:gd name="T17" fmla="*/ 0 h 133"/>
                <a:gd name="T18" fmla="*/ 104 w 171"/>
                <a:gd name="T19" fmla="*/ 4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33">
                  <a:moveTo>
                    <a:pt x="104" y="48"/>
                  </a:moveTo>
                  <a:lnTo>
                    <a:pt x="104" y="48"/>
                  </a:lnTo>
                  <a:lnTo>
                    <a:pt x="56" y="96"/>
                  </a:lnTo>
                  <a:lnTo>
                    <a:pt x="19" y="59"/>
                  </a:lnTo>
                  <a:lnTo>
                    <a:pt x="0" y="77"/>
                  </a:lnTo>
                  <a:lnTo>
                    <a:pt x="56" y="133"/>
                  </a:lnTo>
                  <a:lnTo>
                    <a:pt x="104" y="86"/>
                  </a:lnTo>
                  <a:lnTo>
                    <a:pt x="171" y="19"/>
                  </a:lnTo>
                  <a:lnTo>
                    <a:pt x="152" y="0"/>
                  </a:lnTo>
                  <a:lnTo>
                    <a:pt x="104" y="48"/>
                  </a:lnTo>
                  <a:close/>
                </a:path>
              </a:pathLst>
            </a:custGeom>
            <a:solidFill>
              <a:srgbClr val="00B050"/>
            </a:solidFill>
            <a:ln w="0">
              <a:solidFill>
                <a:srgbClr val="00B05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33">
              <a:extLst>
                <a:ext uri="{FF2B5EF4-FFF2-40B4-BE49-F238E27FC236}">
                  <a16:creationId xmlns:a16="http://schemas.microsoft.com/office/drawing/2014/main" id="{22668EFB-34BA-43D3-8164-D52529ABA6E7}"/>
                </a:ext>
              </a:extLst>
            </p:cNvPr>
            <p:cNvSpPr>
              <a:spLocks/>
            </p:cNvSpPr>
            <p:nvPr/>
          </p:nvSpPr>
          <p:spPr bwMode="auto">
            <a:xfrm>
              <a:off x="3396" y="1853"/>
              <a:ext cx="224" cy="283"/>
            </a:xfrm>
            <a:custGeom>
              <a:avLst/>
              <a:gdLst>
                <a:gd name="T0" fmla="*/ 0 w 132"/>
                <a:gd name="T1" fmla="*/ 67 h 167"/>
                <a:gd name="T2" fmla="*/ 0 w 132"/>
                <a:gd name="T3" fmla="*/ 67 h 167"/>
                <a:gd name="T4" fmla="*/ 18 w 132"/>
                <a:gd name="T5" fmla="*/ 85 h 167"/>
                <a:gd name="T6" fmla="*/ 52 w 132"/>
                <a:gd name="T7" fmla="*/ 52 h 167"/>
                <a:gd name="T8" fmla="*/ 53 w 132"/>
                <a:gd name="T9" fmla="*/ 51 h 167"/>
                <a:gd name="T10" fmla="*/ 53 w 132"/>
                <a:gd name="T11" fmla="*/ 167 h 167"/>
                <a:gd name="T12" fmla="*/ 79 w 132"/>
                <a:gd name="T13" fmla="*/ 167 h 167"/>
                <a:gd name="T14" fmla="*/ 79 w 132"/>
                <a:gd name="T15" fmla="*/ 52 h 167"/>
                <a:gd name="T16" fmla="*/ 113 w 132"/>
                <a:gd name="T17" fmla="*/ 86 h 167"/>
                <a:gd name="T18" fmla="*/ 132 w 132"/>
                <a:gd name="T19" fmla="*/ 67 h 167"/>
                <a:gd name="T20" fmla="*/ 84 w 132"/>
                <a:gd name="T21" fmla="*/ 19 h 167"/>
                <a:gd name="T22" fmla="*/ 66 w 132"/>
                <a:gd name="T23" fmla="*/ 0 h 167"/>
                <a:gd name="T24" fmla="*/ 0 w 132"/>
                <a:gd name="T25" fmla="*/ 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67">
                  <a:moveTo>
                    <a:pt x="0" y="67"/>
                  </a:moveTo>
                  <a:lnTo>
                    <a:pt x="0" y="67"/>
                  </a:lnTo>
                  <a:lnTo>
                    <a:pt x="18" y="85"/>
                  </a:lnTo>
                  <a:lnTo>
                    <a:pt x="52" y="52"/>
                  </a:lnTo>
                  <a:lnTo>
                    <a:pt x="53" y="51"/>
                  </a:lnTo>
                  <a:lnTo>
                    <a:pt x="53" y="167"/>
                  </a:lnTo>
                  <a:lnTo>
                    <a:pt x="79" y="167"/>
                  </a:lnTo>
                  <a:lnTo>
                    <a:pt x="79" y="52"/>
                  </a:lnTo>
                  <a:lnTo>
                    <a:pt x="113" y="86"/>
                  </a:lnTo>
                  <a:lnTo>
                    <a:pt x="132" y="67"/>
                  </a:lnTo>
                  <a:lnTo>
                    <a:pt x="84" y="19"/>
                  </a:lnTo>
                  <a:lnTo>
                    <a:pt x="66" y="0"/>
                  </a:lnTo>
                  <a:lnTo>
                    <a:pt x="0" y="67"/>
                  </a:lnTo>
                  <a:close/>
                </a:path>
              </a:pathLst>
            </a:custGeom>
            <a:solidFill>
              <a:srgbClr val="50E6FF"/>
            </a:solidFill>
            <a:ln w="0">
              <a:solidFill>
                <a:srgbClr val="50E6FF"/>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5C00F708-9D9C-4A6B-AC61-9BAAB6556067}"/>
              </a:ext>
            </a:extLst>
          </p:cNvPr>
          <p:cNvGrpSpPr/>
          <p:nvPr/>
        </p:nvGrpSpPr>
        <p:grpSpPr>
          <a:xfrm>
            <a:off x="9659683" y="1899232"/>
            <a:ext cx="822960" cy="846970"/>
            <a:chOff x="9632044" y="2287324"/>
            <a:chExt cx="822960" cy="846970"/>
          </a:xfrm>
        </p:grpSpPr>
        <p:sp>
          <p:nvSpPr>
            <p:cNvPr id="112" name="Freeform 16">
              <a:extLst>
                <a:ext uri="{FF2B5EF4-FFF2-40B4-BE49-F238E27FC236}">
                  <a16:creationId xmlns:a16="http://schemas.microsoft.com/office/drawing/2014/main" id="{C779AD18-D22E-48A4-A980-6A71F607ED2D}"/>
                </a:ext>
              </a:extLst>
            </p:cNvPr>
            <p:cNvSpPr>
              <a:spLocks noChangeAspect="1" noEditPoints="1"/>
            </p:cNvSpPr>
            <p:nvPr/>
          </p:nvSpPr>
          <p:spPr bwMode="auto">
            <a:xfrm rot="1159297">
              <a:off x="9632044" y="2287324"/>
              <a:ext cx="822960" cy="846970"/>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rgbClr val="117FD9"/>
            </a:solidFill>
            <a:ln w="0">
              <a:solidFill>
                <a:srgbClr val="1A83DB"/>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113" name="Graphic 112" descr="Close">
              <a:extLst>
                <a:ext uri="{FF2B5EF4-FFF2-40B4-BE49-F238E27FC236}">
                  <a16:creationId xmlns:a16="http://schemas.microsoft.com/office/drawing/2014/main" id="{A2EF4B15-201D-43F5-99E2-65402BD05C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3298" y="2403957"/>
              <a:ext cx="599156" cy="599156"/>
            </a:xfrm>
            <a:prstGeom prst="rect">
              <a:avLst/>
            </a:prstGeom>
            <a:effectLst>
              <a:outerShdw blurRad="50800" dist="38100" dir="5400000" algn="t" rotWithShape="0">
                <a:prstClr val="black">
                  <a:alpha val="40000"/>
                </a:prstClr>
              </a:outerShdw>
            </a:effectLst>
          </p:spPr>
        </p:pic>
      </p:grpSp>
      <p:sp>
        <p:nvSpPr>
          <p:cNvPr id="42" name="Rectangle 41">
            <a:extLst>
              <a:ext uri="{FF2B5EF4-FFF2-40B4-BE49-F238E27FC236}">
                <a16:creationId xmlns:a16="http://schemas.microsoft.com/office/drawing/2014/main" id="{614070E7-55EE-4AE3-BFF9-A0344B0EBB1B}"/>
              </a:ext>
            </a:extLst>
          </p:cNvPr>
          <p:cNvSpPr/>
          <p:nvPr/>
        </p:nvSpPr>
        <p:spPr>
          <a:xfrm>
            <a:off x="194236" y="6363681"/>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681544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3A99-2A54-4A70-8341-DEEC69EFCD98}"/>
              </a:ext>
            </a:extLst>
          </p:cNvPr>
          <p:cNvSpPr>
            <a:spLocks noGrp="1"/>
          </p:cNvSpPr>
          <p:nvPr>
            <p:ph type="title"/>
          </p:nvPr>
        </p:nvSpPr>
        <p:spPr>
          <a:xfrm>
            <a:off x="588263" y="457200"/>
            <a:ext cx="11018520" cy="724814"/>
          </a:xfrm>
        </p:spPr>
        <p:txBody>
          <a:bodyPr/>
          <a:lstStyle/>
          <a:p>
            <a:pPr algn="ctr"/>
            <a:r>
              <a:rPr lang="en-GB" sz="4710" b="1" dirty="0">
                <a:solidFill>
                  <a:srgbClr val="0078D4"/>
                </a:solidFill>
                <a:latin typeface="Segoe UI Light (Headings)"/>
              </a:rPr>
              <a:t>Azure Site Recovery or Azure Migrate</a:t>
            </a:r>
          </a:p>
        </p:txBody>
      </p:sp>
      <p:pic>
        <p:nvPicPr>
          <p:cNvPr id="4" name="Picture 3" descr="A picture containing drawing, clock&#10;&#10;Description automatically generated">
            <a:extLst>
              <a:ext uri="{FF2B5EF4-FFF2-40B4-BE49-F238E27FC236}">
                <a16:creationId xmlns:a16="http://schemas.microsoft.com/office/drawing/2014/main" id="{B2773012-0D5B-4DBE-9275-63D6091D6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258" y="2652883"/>
            <a:ext cx="3333600" cy="2050375"/>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53CBE42E-B254-46CB-9004-3E7986B83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338" y="2154742"/>
            <a:ext cx="2942492" cy="2548516"/>
          </a:xfrm>
          <a:prstGeom prst="rect">
            <a:avLst/>
          </a:prstGeom>
        </p:spPr>
      </p:pic>
      <p:sp>
        <p:nvSpPr>
          <p:cNvPr id="5" name="Rectangle 4">
            <a:extLst>
              <a:ext uri="{FF2B5EF4-FFF2-40B4-BE49-F238E27FC236}">
                <a16:creationId xmlns:a16="http://schemas.microsoft.com/office/drawing/2014/main" id="{C59F43CD-17F3-40C3-B07B-310A80688754}"/>
              </a:ext>
            </a:extLst>
          </p:cNvPr>
          <p:cNvSpPr/>
          <p:nvPr/>
        </p:nvSpPr>
        <p:spPr>
          <a:xfrm>
            <a:off x="194236" y="6363681"/>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15394737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4912E9B-DEA4-4BCD-A14A-16EF6E0F002B}"/>
              </a:ext>
            </a:extLst>
          </p:cNvPr>
          <p:cNvGrpSpPr/>
          <p:nvPr/>
        </p:nvGrpSpPr>
        <p:grpSpPr>
          <a:xfrm>
            <a:off x="3811673" y="1111139"/>
            <a:ext cx="4568653" cy="4635721"/>
            <a:chOff x="2270719" y="2302403"/>
            <a:chExt cx="2382478" cy="2382478"/>
          </a:xfrm>
        </p:grpSpPr>
        <p:sp>
          <p:nvSpPr>
            <p:cNvPr id="4" name="Oval 3">
              <a:extLst>
                <a:ext uri="{FF2B5EF4-FFF2-40B4-BE49-F238E27FC236}">
                  <a16:creationId xmlns:a16="http://schemas.microsoft.com/office/drawing/2014/main" id="{D7FC97C1-67E0-4A7C-B411-F65E7C2BDFC4}"/>
                </a:ext>
              </a:extLst>
            </p:cNvPr>
            <p:cNvSpPr/>
            <p:nvPr/>
          </p:nvSpPr>
          <p:spPr bwMode="auto">
            <a:xfrm>
              <a:off x="2270719" y="2302403"/>
              <a:ext cx="2382478" cy="23824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 name="Title 7">
              <a:extLst>
                <a:ext uri="{FF2B5EF4-FFF2-40B4-BE49-F238E27FC236}">
                  <a16:creationId xmlns:a16="http://schemas.microsoft.com/office/drawing/2014/main" id="{A072878B-983A-4E70-83C3-57752ADEE3EC}"/>
                </a:ext>
              </a:extLst>
            </p:cNvPr>
            <p:cNvSpPr txBox="1">
              <a:spLocks/>
            </p:cNvSpPr>
            <p:nvPr/>
          </p:nvSpPr>
          <p:spPr>
            <a:xfrm>
              <a:off x="2350291" y="3704159"/>
              <a:ext cx="2223334" cy="3693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0" cap="none" spc="-147" normalizeH="0" baseline="0" noProof="0" dirty="0">
                  <a:ln w="3175">
                    <a:noFill/>
                  </a:ln>
                  <a:solidFill>
                    <a:srgbClr val="FFFFFF"/>
                  </a:solidFill>
                  <a:effectLst/>
                  <a:uLnTx/>
                  <a:uFillTx/>
                  <a:latin typeface="Segoe UI Semibold"/>
                  <a:ea typeface="+mj-ea"/>
                  <a:cs typeface="Segoe UI" pitchFamily="34" charset="0"/>
                </a:rPr>
                <a:t>Optimize</a:t>
              </a:r>
            </a:p>
          </p:txBody>
        </p:sp>
      </p:grpSp>
      <p:sp>
        <p:nvSpPr>
          <p:cNvPr id="9" name="Rectangle 8">
            <a:extLst>
              <a:ext uri="{FF2B5EF4-FFF2-40B4-BE49-F238E27FC236}">
                <a16:creationId xmlns:a16="http://schemas.microsoft.com/office/drawing/2014/main" id="{00E4ABA3-2FD7-41C3-BDA7-D8B50A2F7A1D}"/>
              </a:ext>
            </a:extLst>
          </p:cNvPr>
          <p:cNvSpPr/>
          <p:nvPr/>
        </p:nvSpPr>
        <p:spPr>
          <a:xfrm>
            <a:off x="211304" y="637431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chemeClr val="bg1"/>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endParaRPr>
          </a:p>
        </p:txBody>
      </p:sp>
      <p:pic>
        <p:nvPicPr>
          <p:cNvPr id="7" name="Graphic 6" descr="Statistics">
            <a:extLst>
              <a:ext uri="{FF2B5EF4-FFF2-40B4-BE49-F238E27FC236}">
                <a16:creationId xmlns:a16="http://schemas.microsoft.com/office/drawing/2014/main" id="{3781968B-305E-4A9F-9AD5-10A9C35273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0172" y="2323559"/>
            <a:ext cx="1391653" cy="1391653"/>
          </a:xfrm>
          <a:prstGeom prst="rect">
            <a:avLst/>
          </a:prstGeom>
        </p:spPr>
      </p:pic>
    </p:spTree>
    <p:extLst>
      <p:ext uri="{BB962C8B-B14F-4D97-AF65-F5344CB8AC3E}">
        <p14:creationId xmlns:p14="http://schemas.microsoft.com/office/powerpoint/2010/main" val="1154808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9218457-B0F3-489D-821D-9703FE548CC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89110" y="1798283"/>
            <a:ext cx="7435067" cy="4924438"/>
          </a:xfrm>
          <a:prstGeom prst="rect">
            <a:avLst/>
          </a:prstGeom>
        </p:spPr>
      </p:pic>
      <p:sp>
        <p:nvSpPr>
          <p:cNvPr id="3" name="Title 2"/>
          <p:cNvSpPr>
            <a:spLocks noGrp="1"/>
          </p:cNvSpPr>
          <p:nvPr>
            <p:ph type="title"/>
          </p:nvPr>
        </p:nvSpPr>
        <p:spPr/>
        <p:txBody>
          <a:bodyPr/>
          <a:lstStyle/>
          <a:p>
            <a:r>
              <a:rPr lang="en-US" sz="4710" b="1" dirty="0">
                <a:solidFill>
                  <a:srgbClr val="0078D4"/>
                </a:solidFill>
                <a:latin typeface="Segoe UI Light (Headings)"/>
              </a:rPr>
              <a:t>Monitor cloud spend</a:t>
            </a:r>
          </a:p>
        </p:txBody>
      </p:sp>
      <p:sp>
        <p:nvSpPr>
          <p:cNvPr id="29" name="TextBox 28">
            <a:extLst>
              <a:ext uri="{FF2B5EF4-FFF2-40B4-BE49-F238E27FC236}">
                <a16:creationId xmlns:a16="http://schemas.microsoft.com/office/drawing/2014/main" id="{D105E502-4324-4344-B931-3EE0316987B7}"/>
              </a:ext>
            </a:extLst>
          </p:cNvPr>
          <p:cNvSpPr txBox="1"/>
          <p:nvPr/>
        </p:nvSpPr>
        <p:spPr>
          <a:xfrm>
            <a:off x="455994" y="2947639"/>
            <a:ext cx="3284856" cy="3530198"/>
          </a:xfrm>
          <a:prstGeom prst="rect">
            <a:avLst/>
          </a:prstGeom>
        </p:spPr>
        <p:txBody>
          <a:bodyPr vert="horz" wrap="square" lIns="0" tIns="0" rIns="0" bIns="0" rtlCol="0">
            <a:spAutoFit/>
          </a:bodyPr>
          <a:lstStyle>
            <a:defPPr>
              <a:defRPr lang="en-US"/>
            </a:defPPr>
            <a:lvl1pPr marR="0" lvl="0" indent="0"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spcBef>
                <a:spcPts val="1176"/>
              </a:spcBef>
              <a:spcAft>
                <a:spcPts val="588"/>
              </a:spcAft>
            </a:pPr>
            <a:r>
              <a:rPr lang="en-US" sz="1568" dirty="0">
                <a:latin typeface="Segoe UI"/>
              </a:rPr>
              <a:t>Track usage and cost trends</a:t>
            </a:r>
          </a:p>
          <a:p>
            <a:pPr defTabSz="914367">
              <a:spcBef>
                <a:spcPts val="1176"/>
              </a:spcBef>
              <a:spcAft>
                <a:spcPts val="588"/>
              </a:spcAft>
            </a:pPr>
            <a:r>
              <a:rPr lang="en-US" sz="1568" dirty="0">
                <a:latin typeface="Segoe UI"/>
              </a:rPr>
              <a:t>Detect spending anomalies and usage inefficiencies</a:t>
            </a:r>
          </a:p>
          <a:p>
            <a:pPr defTabSz="914367">
              <a:spcBef>
                <a:spcPts val="1176"/>
              </a:spcBef>
              <a:spcAft>
                <a:spcPts val="588"/>
              </a:spcAft>
            </a:pPr>
            <a:r>
              <a:rPr lang="en-US" sz="1568" dirty="0">
                <a:solidFill>
                  <a:srgbClr val="0078D3"/>
                </a:solidFill>
                <a:latin typeface="Segoe UI Semibold"/>
              </a:rPr>
              <a:t>Forecast future spend using your historical data (Coming soon)</a:t>
            </a:r>
          </a:p>
          <a:p>
            <a:pPr defTabSz="914367">
              <a:spcBef>
                <a:spcPts val="1176"/>
              </a:spcBef>
              <a:spcAft>
                <a:spcPts val="588"/>
              </a:spcAft>
            </a:pPr>
            <a:r>
              <a:rPr lang="en-US" sz="1568" dirty="0">
                <a:latin typeface="Segoe UI"/>
              </a:rPr>
              <a:t>Visualize data in consolidated or custom dashboards</a:t>
            </a:r>
          </a:p>
          <a:p>
            <a:pPr defTabSz="914367">
              <a:spcBef>
                <a:spcPts val="1176"/>
              </a:spcBef>
              <a:spcAft>
                <a:spcPts val="588"/>
              </a:spcAft>
            </a:pPr>
            <a:endParaRPr lang="en-US" sz="1568" dirty="0">
              <a:latin typeface="Segoe UI"/>
            </a:endParaRPr>
          </a:p>
          <a:p>
            <a:pPr defTabSz="914367">
              <a:spcBef>
                <a:spcPts val="1176"/>
              </a:spcBef>
              <a:spcAft>
                <a:spcPts val="588"/>
              </a:spcAft>
            </a:pPr>
            <a:endParaRPr lang="en-US" sz="1568" dirty="0">
              <a:latin typeface="Segoe UI"/>
            </a:endParaRPr>
          </a:p>
          <a:p>
            <a:pPr defTabSz="914367">
              <a:spcBef>
                <a:spcPts val="1176"/>
              </a:spcBef>
              <a:spcAft>
                <a:spcPts val="588"/>
              </a:spcAft>
            </a:pPr>
            <a:endParaRPr lang="en-US" sz="1568" dirty="0">
              <a:latin typeface="Segoe UI"/>
            </a:endParaRPr>
          </a:p>
        </p:txBody>
      </p:sp>
      <p:grpSp>
        <p:nvGrpSpPr>
          <p:cNvPr id="36" name="Group 35">
            <a:extLst>
              <a:ext uri="{FF2B5EF4-FFF2-40B4-BE49-F238E27FC236}">
                <a16:creationId xmlns:a16="http://schemas.microsoft.com/office/drawing/2014/main" id="{1A14812D-C7A3-4F3A-A5BD-325A14A9735F}"/>
              </a:ext>
            </a:extLst>
          </p:cNvPr>
          <p:cNvGrpSpPr/>
          <p:nvPr/>
        </p:nvGrpSpPr>
        <p:grpSpPr>
          <a:xfrm>
            <a:off x="467824" y="1659497"/>
            <a:ext cx="999137" cy="999137"/>
            <a:chOff x="1946031" y="2332131"/>
            <a:chExt cx="1678851" cy="1678851"/>
          </a:xfrm>
        </p:grpSpPr>
        <p:sp>
          <p:nvSpPr>
            <p:cNvPr id="37" name="Oval 36">
              <a:extLst>
                <a:ext uri="{FF2B5EF4-FFF2-40B4-BE49-F238E27FC236}">
                  <a16:creationId xmlns:a16="http://schemas.microsoft.com/office/drawing/2014/main" id="{40299798-94D2-4206-A775-B2215B9A659A}"/>
                </a:ext>
              </a:extLst>
            </p:cNvPr>
            <p:cNvSpPr/>
            <p:nvPr/>
          </p:nvSpPr>
          <p:spPr bwMode="auto">
            <a:xfrm>
              <a:off x="1946031" y="2332131"/>
              <a:ext cx="1678851" cy="1678851"/>
            </a:xfrm>
            <a:prstGeom prst="ellipse">
              <a:avLst/>
            </a:prstGeom>
            <a:solidFill>
              <a:schemeClr val="bg1"/>
            </a:solidFill>
            <a:ln w="10795" cap="flat" cmpd="sng" algn="ctr">
              <a:noFill/>
              <a:prstDash val="solid"/>
            </a:ln>
            <a:effectLst>
              <a:outerShdw blurRad="254000" sx="102000" sy="102000" algn="ctr" rotWithShape="0">
                <a:srgbClr val="000000">
                  <a:alpha val="20000"/>
                </a:srgb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448212" tIns="1169114" rIns="2509989" bIns="2416696" numCol="1" spcCol="1270" anchor="ctr" anchorCtr="0">
              <a:noAutofit/>
            </a:bodyPr>
            <a:lstStyle/>
            <a:p>
              <a:pPr algn="ctr" defTabSz="914192">
                <a:lnSpc>
                  <a:spcPct val="90000"/>
                </a:lnSpc>
                <a:spcBef>
                  <a:spcPct val="0"/>
                </a:spcBef>
                <a:spcAft>
                  <a:spcPct val="35000"/>
                </a:spcAft>
              </a:pPr>
              <a:endParaRPr lang="en-US" sz="1730" dirty="0" err="1">
                <a:solidFill>
                  <a:srgbClr val="0078D4"/>
                </a:solidFill>
                <a:latin typeface="Segoe UI Semibold"/>
              </a:endParaRPr>
            </a:p>
          </p:txBody>
        </p:sp>
        <p:grpSp>
          <p:nvGrpSpPr>
            <p:cNvPr id="38" name="Group 37">
              <a:extLst>
                <a:ext uri="{FF2B5EF4-FFF2-40B4-BE49-F238E27FC236}">
                  <a16:creationId xmlns:a16="http://schemas.microsoft.com/office/drawing/2014/main" id="{46AA3FFF-C3B8-49E4-86B3-D851DDC5271B}"/>
                </a:ext>
              </a:extLst>
            </p:cNvPr>
            <p:cNvGrpSpPr/>
            <p:nvPr/>
          </p:nvGrpSpPr>
          <p:grpSpPr>
            <a:xfrm>
              <a:off x="2287605" y="2793111"/>
              <a:ext cx="1042595" cy="639660"/>
              <a:chOff x="2491195" y="2698785"/>
              <a:chExt cx="763585" cy="468480"/>
            </a:xfrm>
          </p:grpSpPr>
          <p:sp>
            <p:nvSpPr>
              <p:cNvPr id="39" name="Freeform 7">
                <a:extLst>
                  <a:ext uri="{FF2B5EF4-FFF2-40B4-BE49-F238E27FC236}">
                    <a16:creationId xmlns:a16="http://schemas.microsoft.com/office/drawing/2014/main" id="{5ABAF18F-BD0A-4E0D-B628-D5ED8E0B44F5}"/>
                  </a:ext>
                </a:extLst>
              </p:cNvPr>
              <p:cNvSpPr>
                <a:spLocks/>
              </p:cNvSpPr>
              <p:nvPr/>
            </p:nvSpPr>
            <p:spPr bwMode="auto">
              <a:xfrm>
                <a:off x="2491195" y="2698785"/>
                <a:ext cx="763585" cy="46848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40" name="Freeform 11">
                <a:extLst>
                  <a:ext uri="{FF2B5EF4-FFF2-40B4-BE49-F238E27FC236}">
                    <a16:creationId xmlns:a16="http://schemas.microsoft.com/office/drawing/2014/main" id="{0C0440B3-3F75-4389-B539-BC070AD774EF}"/>
                  </a:ext>
                </a:extLst>
              </p:cNvPr>
              <p:cNvSpPr>
                <a:spLocks noEditPoints="1"/>
              </p:cNvSpPr>
              <p:nvPr/>
            </p:nvSpPr>
            <p:spPr bwMode="auto">
              <a:xfrm>
                <a:off x="2775722" y="2812009"/>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pic>
        <p:nvPicPr>
          <p:cNvPr id="2" name="Picture 1">
            <a:extLst>
              <a:ext uri="{FF2B5EF4-FFF2-40B4-BE49-F238E27FC236}">
                <a16:creationId xmlns:a16="http://schemas.microsoft.com/office/drawing/2014/main" id="{1A5CC0AE-49F6-4DDB-BE31-426C6D578585}"/>
              </a:ext>
            </a:extLst>
          </p:cNvPr>
          <p:cNvPicPr>
            <a:picLocks noChangeAspect="1"/>
          </p:cNvPicPr>
          <p:nvPr/>
        </p:nvPicPr>
        <p:blipFill rotWithShape="1">
          <a:blip r:embed="rId4"/>
          <a:srcRect r="15903" b="869"/>
          <a:stretch/>
        </p:blipFill>
        <p:spPr>
          <a:xfrm>
            <a:off x="4482125" y="2089360"/>
            <a:ext cx="7040459" cy="3976384"/>
          </a:xfrm>
          <a:prstGeom prst="rect">
            <a:avLst/>
          </a:prstGeom>
        </p:spPr>
      </p:pic>
      <p:sp>
        <p:nvSpPr>
          <p:cNvPr id="5" name="Rectangle 4">
            <a:extLst>
              <a:ext uri="{FF2B5EF4-FFF2-40B4-BE49-F238E27FC236}">
                <a16:creationId xmlns:a16="http://schemas.microsoft.com/office/drawing/2014/main" id="{AD533E31-2F02-4DAE-85CB-C1A08BDECB1E}"/>
              </a:ext>
            </a:extLst>
          </p:cNvPr>
          <p:cNvSpPr/>
          <p:nvPr/>
        </p:nvSpPr>
        <p:spPr>
          <a:xfrm>
            <a:off x="282792" y="6366624"/>
            <a:ext cx="1171731" cy="369332"/>
          </a:xfrm>
          <a:prstGeom prst="rect">
            <a:avLst/>
          </a:prstGeom>
        </p:spPr>
        <p:txBody>
          <a:bodyPr wrap="none">
            <a:spAutoFit/>
          </a:bodyPr>
          <a:lstStyle/>
          <a:p>
            <a:pPr lvl="0">
              <a:defRPr/>
            </a:pPr>
            <a:r>
              <a:rPr lang="en-GB" dirty="0">
                <a:solidFill>
                  <a:schemeClr val="accent6">
                    <a:lumMod val="10000"/>
                  </a:schemeClr>
                </a:solidFill>
                <a:latin typeface="OrangeBlossoms" panose="02000603000000000000" pitchFamily="2" charset="0"/>
                <a:ea typeface="OrangeBlossoms" panose="02000603000000000000" pitchFamily="2" charset="0"/>
              </a:rPr>
              <a:t>@</a:t>
            </a:r>
            <a:r>
              <a:rPr lang="en-GB" dirty="0" err="1">
                <a:solidFill>
                  <a:schemeClr val="accent6">
                    <a:lumMod val="10000"/>
                  </a:schemeClr>
                </a:solidFill>
                <a:latin typeface="OrangeBlossoms" panose="02000603000000000000" pitchFamily="2" charset="0"/>
                <a:ea typeface="OrangeBlossoms" panose="02000603000000000000" pitchFamily="2" charset="0"/>
              </a:rPr>
              <a:t>Techielass</a:t>
            </a:r>
            <a:endParaRPr lang="en-GB" dirty="0">
              <a:solidFill>
                <a:schemeClr val="accent6">
                  <a:lumMod val="10000"/>
                </a:schemeClr>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664787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42" presetClass="path" presetSubtype="0" decel="100000" fill="hold" grpId="1" nodeType="withEffect">
                                  <p:stCondLst>
                                    <p:cond delay="0"/>
                                  </p:stCondLst>
                                  <p:childTnLst>
                                    <p:animMotion origin="layout" path="M -4.62088E-7 -4.66636E-6 L -4.62088E-7 -0.03041 " pathEditMode="relative" rAng="0" ptsTypes="AA">
                                      <p:cBhvr>
                                        <p:cTn id="9" dur="750" spd="-100000" fill="hold"/>
                                        <p:tgtEl>
                                          <p:spTgt spid="29"/>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AFE056F-D0AC-40E1-84DD-86F338AE2EC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89110" y="1798283"/>
            <a:ext cx="7435067" cy="4924438"/>
          </a:xfrm>
          <a:prstGeom prst="rect">
            <a:avLst/>
          </a:prstGeom>
        </p:spPr>
      </p:pic>
      <p:sp>
        <p:nvSpPr>
          <p:cNvPr id="3" name="Title 2"/>
          <p:cNvSpPr>
            <a:spLocks noGrp="1"/>
          </p:cNvSpPr>
          <p:nvPr>
            <p:ph type="title"/>
          </p:nvPr>
        </p:nvSpPr>
        <p:spPr/>
        <p:txBody>
          <a:bodyPr/>
          <a:lstStyle/>
          <a:p>
            <a:r>
              <a:rPr lang="en-US" sz="4710" b="1" dirty="0">
                <a:solidFill>
                  <a:srgbClr val="0078D4"/>
                </a:solidFill>
                <a:latin typeface="Segoe UI Light (Headings)"/>
              </a:rPr>
              <a:t>Drive organizational accountability</a:t>
            </a:r>
          </a:p>
        </p:txBody>
      </p:sp>
      <p:pic>
        <p:nvPicPr>
          <p:cNvPr id="26" name="Picture 25">
            <a:extLst>
              <a:ext uri="{FF2B5EF4-FFF2-40B4-BE49-F238E27FC236}">
                <a16:creationId xmlns:a16="http://schemas.microsoft.com/office/drawing/2014/main" id="{AF565795-0C8B-4032-BC61-07AB05D89305}"/>
              </a:ext>
            </a:extLst>
          </p:cNvPr>
          <p:cNvPicPr>
            <a:picLocks noChangeAspect="1"/>
          </p:cNvPicPr>
          <p:nvPr/>
        </p:nvPicPr>
        <p:blipFill rotWithShape="1">
          <a:blip r:embed="rId4"/>
          <a:srcRect r="3410"/>
          <a:stretch/>
        </p:blipFill>
        <p:spPr>
          <a:xfrm>
            <a:off x="4466813" y="2075357"/>
            <a:ext cx="7055772" cy="3970035"/>
          </a:xfrm>
          <a:prstGeom prst="rect">
            <a:avLst/>
          </a:prstGeom>
        </p:spPr>
      </p:pic>
      <p:sp>
        <p:nvSpPr>
          <p:cNvPr id="18" name="TextBox 17">
            <a:extLst>
              <a:ext uri="{FF2B5EF4-FFF2-40B4-BE49-F238E27FC236}">
                <a16:creationId xmlns:a16="http://schemas.microsoft.com/office/drawing/2014/main" id="{6004C7CC-8CAD-43AA-9571-AB605720A100}"/>
              </a:ext>
            </a:extLst>
          </p:cNvPr>
          <p:cNvSpPr txBox="1"/>
          <p:nvPr/>
        </p:nvSpPr>
        <p:spPr>
          <a:xfrm>
            <a:off x="455995" y="2947639"/>
            <a:ext cx="3631523" cy="1756048"/>
          </a:xfrm>
          <a:prstGeom prst="rect">
            <a:avLst/>
          </a:prstGeom>
        </p:spPr>
        <p:txBody>
          <a:bodyPr vert="horz" wrap="square" lIns="0" tIns="0" rIns="0" bIns="0" rtlCol="0">
            <a:spAutoFit/>
          </a:bodyPr>
          <a:lstStyle>
            <a:defPPr>
              <a:defRPr lang="en-US"/>
            </a:defPPr>
            <a:lvl1pPr marR="0" lvl="0" indent="0"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spcBef>
                <a:spcPts val="1176"/>
              </a:spcBef>
              <a:spcAft>
                <a:spcPts val="588"/>
              </a:spcAft>
            </a:pPr>
            <a:r>
              <a:rPr lang="en-US" sz="1568" dirty="0">
                <a:latin typeface="Segoe UI"/>
              </a:rPr>
              <a:t>Ability to create budgets and alerts</a:t>
            </a:r>
          </a:p>
          <a:p>
            <a:pPr defTabSz="914367">
              <a:spcBef>
                <a:spcPts val="1176"/>
              </a:spcBef>
              <a:spcAft>
                <a:spcPts val="588"/>
              </a:spcAft>
            </a:pPr>
            <a:r>
              <a:rPr lang="en-US" sz="1568" dirty="0">
                <a:latin typeface="Segoe UI"/>
              </a:rPr>
              <a:t>Let teams access data and insights with Role-Based Access Control</a:t>
            </a:r>
          </a:p>
          <a:p>
            <a:pPr defTabSz="914367">
              <a:spcBef>
                <a:spcPts val="1176"/>
              </a:spcBef>
              <a:spcAft>
                <a:spcPts val="588"/>
              </a:spcAft>
            </a:pPr>
            <a:r>
              <a:rPr lang="en-US" sz="1568" dirty="0">
                <a:latin typeface="Segoe UI"/>
              </a:rPr>
              <a:t>Automatically alert stakeholders of spending anomalies and overspending risks </a:t>
            </a:r>
          </a:p>
        </p:txBody>
      </p:sp>
      <p:grpSp>
        <p:nvGrpSpPr>
          <p:cNvPr id="4" name="Group 3">
            <a:extLst>
              <a:ext uri="{FF2B5EF4-FFF2-40B4-BE49-F238E27FC236}">
                <a16:creationId xmlns:a16="http://schemas.microsoft.com/office/drawing/2014/main" id="{496ADA77-7D12-464A-BF4F-A793A9EDB583}"/>
              </a:ext>
            </a:extLst>
          </p:cNvPr>
          <p:cNvGrpSpPr/>
          <p:nvPr/>
        </p:nvGrpSpPr>
        <p:grpSpPr>
          <a:xfrm>
            <a:off x="467824" y="1659497"/>
            <a:ext cx="999137" cy="999137"/>
            <a:chOff x="477204" y="1692277"/>
            <a:chExt cx="1019172" cy="1019172"/>
          </a:xfrm>
        </p:grpSpPr>
        <p:sp>
          <p:nvSpPr>
            <p:cNvPr id="20" name="Oval 19">
              <a:extLst>
                <a:ext uri="{FF2B5EF4-FFF2-40B4-BE49-F238E27FC236}">
                  <a16:creationId xmlns:a16="http://schemas.microsoft.com/office/drawing/2014/main" id="{5334A5CE-1F50-4C83-A1C7-6549D46B2400}"/>
                </a:ext>
              </a:extLst>
            </p:cNvPr>
            <p:cNvSpPr/>
            <p:nvPr/>
          </p:nvSpPr>
          <p:spPr bwMode="auto">
            <a:xfrm>
              <a:off x="477204" y="1692277"/>
              <a:ext cx="1019172" cy="1019172"/>
            </a:xfrm>
            <a:prstGeom prst="ellipse">
              <a:avLst/>
            </a:prstGeom>
            <a:solidFill>
              <a:schemeClr val="bg1"/>
            </a:solidFill>
            <a:ln w="10795" cap="flat" cmpd="sng" algn="ctr">
              <a:noFill/>
              <a:prstDash val="solid"/>
            </a:ln>
            <a:effectLst>
              <a:outerShdw blurRad="254000" sx="102000" sy="102000" algn="ctr" rotWithShape="0">
                <a:srgbClr val="000000">
                  <a:alpha val="20000"/>
                </a:srgb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448212" tIns="1169114" rIns="2509989" bIns="2416696" numCol="1" spcCol="1270" anchor="ctr" anchorCtr="0">
              <a:noAutofit/>
            </a:bodyPr>
            <a:lstStyle/>
            <a:p>
              <a:pPr algn="ctr" defTabSz="914192">
                <a:lnSpc>
                  <a:spcPct val="90000"/>
                </a:lnSpc>
                <a:spcBef>
                  <a:spcPct val="0"/>
                </a:spcBef>
                <a:spcAft>
                  <a:spcPct val="35000"/>
                </a:spcAft>
              </a:pPr>
              <a:endParaRPr lang="en-US" sz="1730" dirty="0" err="1">
                <a:solidFill>
                  <a:srgbClr val="0078D4"/>
                </a:solidFill>
                <a:latin typeface="Segoe UI Semibold"/>
              </a:endParaRPr>
            </a:p>
          </p:txBody>
        </p:sp>
        <p:pic>
          <p:nvPicPr>
            <p:cNvPr id="34" name="Picture 33">
              <a:extLst>
                <a:ext uri="{FF2B5EF4-FFF2-40B4-BE49-F238E27FC236}">
                  <a16:creationId xmlns:a16="http://schemas.microsoft.com/office/drawing/2014/main" id="{1EAEE5B8-AE7D-4392-A3D3-72098ABC3087}"/>
                </a:ext>
              </a:extLst>
            </p:cNvPr>
            <p:cNvPicPr>
              <a:picLocks noChangeAspect="1"/>
            </p:cNvPicPr>
            <p:nvPr/>
          </p:nvPicPr>
          <p:blipFill>
            <a:blip r:embed="rId5"/>
            <a:stretch>
              <a:fillRect/>
            </a:stretch>
          </p:blipFill>
          <p:spPr>
            <a:xfrm>
              <a:off x="684545" y="1886193"/>
              <a:ext cx="592422" cy="592422"/>
            </a:xfrm>
            <a:prstGeom prst="rect">
              <a:avLst/>
            </a:prstGeom>
          </p:spPr>
        </p:pic>
      </p:grpSp>
      <p:sp>
        <p:nvSpPr>
          <p:cNvPr id="2" name="Rectangle 1">
            <a:extLst>
              <a:ext uri="{FF2B5EF4-FFF2-40B4-BE49-F238E27FC236}">
                <a16:creationId xmlns:a16="http://schemas.microsoft.com/office/drawing/2014/main" id="{A5559B92-DDE8-41D1-A35C-6FF7C68F03DB}"/>
              </a:ext>
            </a:extLst>
          </p:cNvPr>
          <p:cNvSpPr/>
          <p:nvPr/>
        </p:nvSpPr>
        <p:spPr>
          <a:xfrm>
            <a:off x="295230" y="6353389"/>
            <a:ext cx="1171731" cy="369332"/>
          </a:xfrm>
          <a:prstGeom prst="rect">
            <a:avLst/>
          </a:prstGeom>
        </p:spPr>
        <p:txBody>
          <a:bodyPr wrap="none">
            <a:spAutoFit/>
          </a:bodyPr>
          <a:lstStyle/>
          <a:p>
            <a:pPr lvl="0">
              <a:defRPr/>
            </a:pPr>
            <a:r>
              <a:rPr lang="en-GB" dirty="0">
                <a:solidFill>
                  <a:schemeClr val="accent6">
                    <a:lumMod val="10000"/>
                  </a:schemeClr>
                </a:solidFill>
                <a:latin typeface="OrangeBlossoms" panose="02000603000000000000" pitchFamily="2" charset="0"/>
                <a:ea typeface="OrangeBlossoms" panose="02000603000000000000" pitchFamily="2" charset="0"/>
              </a:rPr>
              <a:t>@</a:t>
            </a:r>
            <a:r>
              <a:rPr lang="en-GB" dirty="0" err="1">
                <a:solidFill>
                  <a:schemeClr val="accent6">
                    <a:lumMod val="10000"/>
                  </a:schemeClr>
                </a:solidFill>
                <a:latin typeface="OrangeBlossoms" panose="02000603000000000000" pitchFamily="2" charset="0"/>
                <a:ea typeface="OrangeBlossoms" panose="02000603000000000000" pitchFamily="2" charset="0"/>
              </a:rPr>
              <a:t>Techielass</a:t>
            </a:r>
            <a:endParaRPr lang="en-GB" dirty="0">
              <a:solidFill>
                <a:schemeClr val="accent6">
                  <a:lumMod val="10000"/>
                </a:schemeClr>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73679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5.31019E-7 4.37585E-6 L 5.31019E-7 -0.03042 " pathEditMode="relative" rAng="0" ptsTypes="AA">
                                      <p:cBhvr>
                                        <p:cTn id="9" dur="750" spd="-100000" fill="hold"/>
                                        <p:tgtEl>
                                          <p:spTgt spid="18"/>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40074-9DBD-4F5E-8683-8C35C4F09744}"/>
              </a:ext>
            </a:extLst>
          </p:cNvPr>
          <p:cNvSpPr txBox="1"/>
          <p:nvPr/>
        </p:nvSpPr>
        <p:spPr>
          <a:xfrm>
            <a:off x="229456" y="297950"/>
            <a:ext cx="11733088" cy="677108"/>
          </a:xfrm>
          <a:prstGeom prst="rect">
            <a:avLst/>
          </a:prstGeom>
          <a:noFill/>
        </p:spPr>
        <p:txBody>
          <a:bodyPr wrap="square" lIns="0" tIns="0" rIns="0" bIns="0" rtlCol="0">
            <a:spAutoFit/>
          </a:bodyPr>
          <a:lstStyle/>
          <a:p>
            <a:pPr algn="l"/>
            <a:r>
              <a:rPr lang="en-GB" sz="4400" dirty="0">
                <a:gradFill>
                  <a:gsLst>
                    <a:gs pos="2917">
                      <a:schemeClr val="tx1"/>
                    </a:gs>
                    <a:gs pos="30000">
                      <a:schemeClr val="tx1"/>
                    </a:gs>
                  </a:gsLst>
                  <a:lin ang="5400000" scaled="0"/>
                </a:gradFill>
                <a:latin typeface="+mj-lt"/>
              </a:rPr>
              <a:t>Scotland is the home of… </a:t>
            </a:r>
          </a:p>
        </p:txBody>
      </p:sp>
      <p:pic>
        <p:nvPicPr>
          <p:cNvPr id="1026" name="Picture 2" descr="No photo description available.">
            <a:extLst>
              <a:ext uri="{FF2B5EF4-FFF2-40B4-BE49-F238E27FC236}">
                <a16:creationId xmlns:a16="http://schemas.microsoft.com/office/drawing/2014/main" id="{19CD9F97-6607-4243-AFB5-92AA2CC8D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168" y="1171310"/>
            <a:ext cx="8189663" cy="54580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886A425-28D7-42E0-9938-DE9F194FD433}"/>
              </a:ext>
            </a:extLst>
          </p:cNvPr>
          <p:cNvSpPr/>
          <p:nvPr/>
        </p:nvSpPr>
        <p:spPr>
          <a:xfrm>
            <a:off x="57811" y="6305586"/>
            <a:ext cx="1171731" cy="369332"/>
          </a:xfrm>
          <a:prstGeom prst="rect">
            <a:avLst/>
          </a:prstGeom>
        </p:spPr>
        <p:txBody>
          <a:bodyPr wrap="none">
            <a:spAutoFit/>
          </a:bodyPr>
          <a:lstStyle/>
          <a:p>
            <a:pPr lvl="0">
              <a:defRPr/>
            </a:pPr>
            <a:r>
              <a:rPr lang="en-GB" dirty="0">
                <a:solidFill>
                  <a:srgbClr val="000000"/>
                </a:solidFill>
                <a:latin typeface="OrangeBlossoms" panose="02000603000000000000" pitchFamily="2" charset="0"/>
                <a:ea typeface="OrangeBlossoms" panose="02000603000000000000" pitchFamily="2" charset="0"/>
              </a:rPr>
              <a:t>@</a:t>
            </a:r>
            <a:r>
              <a:rPr lang="en-GB" dirty="0" err="1">
                <a:solidFill>
                  <a:srgbClr val="000000"/>
                </a:solidFill>
                <a:latin typeface="OrangeBlossoms" panose="02000603000000000000" pitchFamily="2" charset="0"/>
                <a:ea typeface="OrangeBlossoms" panose="02000603000000000000" pitchFamily="2" charset="0"/>
              </a:rPr>
              <a:t>Techielass</a:t>
            </a:r>
            <a:endParaRPr lang="en-GB" dirty="0">
              <a:solidFill>
                <a:srgbClr val="000000"/>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08506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25301CD-68DE-44FE-8859-0D5672E49A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89110" y="1798283"/>
            <a:ext cx="7435067" cy="4924438"/>
          </a:xfrm>
          <a:prstGeom prst="rect">
            <a:avLst/>
          </a:prstGeom>
        </p:spPr>
      </p:pic>
      <p:sp>
        <p:nvSpPr>
          <p:cNvPr id="3" name="Title 2"/>
          <p:cNvSpPr>
            <a:spLocks noGrp="1"/>
          </p:cNvSpPr>
          <p:nvPr>
            <p:ph type="title"/>
          </p:nvPr>
        </p:nvSpPr>
        <p:spPr/>
        <p:txBody>
          <a:bodyPr/>
          <a:lstStyle/>
          <a:p>
            <a:r>
              <a:rPr lang="en-US" sz="4710" b="1" dirty="0">
                <a:solidFill>
                  <a:srgbClr val="0078D4"/>
                </a:solidFill>
                <a:latin typeface="Segoe UI Light (Headings)"/>
              </a:rPr>
              <a:t>Optimize cloud efficiency</a:t>
            </a:r>
          </a:p>
        </p:txBody>
      </p:sp>
      <p:pic>
        <p:nvPicPr>
          <p:cNvPr id="17" name="Picture 16">
            <a:extLst>
              <a:ext uri="{FF2B5EF4-FFF2-40B4-BE49-F238E27FC236}">
                <a16:creationId xmlns:a16="http://schemas.microsoft.com/office/drawing/2014/main" id="{A1D38405-4FB3-4ACE-8C9E-752D2D6364C9}"/>
              </a:ext>
            </a:extLst>
          </p:cNvPr>
          <p:cNvPicPr>
            <a:picLocks noChangeAspect="1"/>
          </p:cNvPicPr>
          <p:nvPr/>
        </p:nvPicPr>
        <p:blipFill rotWithShape="1">
          <a:blip r:embed="rId4"/>
          <a:srcRect r="4454"/>
          <a:stretch/>
        </p:blipFill>
        <p:spPr>
          <a:xfrm>
            <a:off x="4479827" y="2086477"/>
            <a:ext cx="7032044" cy="4007685"/>
          </a:xfrm>
          <a:prstGeom prst="rect">
            <a:avLst/>
          </a:prstGeom>
        </p:spPr>
      </p:pic>
      <p:sp>
        <p:nvSpPr>
          <p:cNvPr id="22" name="Rectangle 21">
            <a:extLst>
              <a:ext uri="{FF2B5EF4-FFF2-40B4-BE49-F238E27FC236}">
                <a16:creationId xmlns:a16="http://schemas.microsoft.com/office/drawing/2014/main" id="{759E19C1-DE77-4414-ACCF-4AC0AFB6577D}"/>
              </a:ext>
            </a:extLst>
          </p:cNvPr>
          <p:cNvSpPr/>
          <p:nvPr/>
        </p:nvSpPr>
        <p:spPr bwMode="auto">
          <a:xfrm>
            <a:off x="4941231" y="5817128"/>
            <a:ext cx="189090" cy="147070"/>
          </a:xfrm>
          <a:prstGeom prst="rect">
            <a:avLst/>
          </a:prstGeom>
          <a:solidFill>
            <a:srgbClr val="3231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1E5C6739-8EED-4CB5-87F1-9E90139621BB}"/>
              </a:ext>
            </a:extLst>
          </p:cNvPr>
          <p:cNvSpPr txBox="1"/>
          <p:nvPr/>
        </p:nvSpPr>
        <p:spPr>
          <a:xfrm>
            <a:off x="455995" y="2947640"/>
            <a:ext cx="3631523" cy="1765099"/>
          </a:xfrm>
          <a:prstGeom prst="rect">
            <a:avLst/>
          </a:prstGeom>
        </p:spPr>
        <p:txBody>
          <a:bodyPr vert="horz" wrap="square" lIns="0" tIns="0" rIns="0" bIns="0" rtlCol="0">
            <a:spAutoFit/>
          </a:bodyPr>
          <a:lstStyle>
            <a:defPPr>
              <a:defRPr lang="en-US"/>
            </a:defPPr>
            <a:lvl1pPr marR="0" lvl="0" indent="0"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spcBef>
                <a:spcPts val="1176"/>
              </a:spcBef>
              <a:spcAft>
                <a:spcPts val="588"/>
              </a:spcAft>
            </a:pPr>
            <a:r>
              <a:rPr lang="en-US" sz="1568" dirty="0">
                <a:latin typeface="Segoe UI"/>
              </a:rPr>
              <a:t>Increase resource utilization with virtual machine right-sizing</a:t>
            </a:r>
          </a:p>
          <a:p>
            <a:pPr defTabSz="914367">
              <a:spcBef>
                <a:spcPts val="1176"/>
              </a:spcBef>
              <a:spcAft>
                <a:spcPts val="588"/>
              </a:spcAft>
            </a:pPr>
            <a:r>
              <a:rPr lang="en-US" sz="1568" dirty="0">
                <a:latin typeface="Segoe UI"/>
              </a:rPr>
              <a:t>Eliminate idle resources</a:t>
            </a:r>
          </a:p>
          <a:p>
            <a:pPr defTabSz="914367">
              <a:spcBef>
                <a:spcPts val="1176"/>
              </a:spcBef>
              <a:spcAft>
                <a:spcPts val="588"/>
              </a:spcAft>
            </a:pPr>
            <a:r>
              <a:rPr lang="en-US" sz="1568" dirty="0">
                <a:latin typeface="Segoe UI"/>
              </a:rPr>
              <a:t>Reserved Instances recommendations</a:t>
            </a:r>
          </a:p>
          <a:p>
            <a:pPr defTabSz="914367">
              <a:spcBef>
                <a:spcPts val="1176"/>
              </a:spcBef>
              <a:spcAft>
                <a:spcPts val="588"/>
              </a:spcAft>
            </a:pPr>
            <a:r>
              <a:rPr lang="en-US" sz="1568" dirty="0">
                <a:latin typeface="Segoe UI"/>
              </a:rPr>
              <a:t>Take advantage of Azure Hybrid Benefits</a:t>
            </a:r>
          </a:p>
        </p:txBody>
      </p:sp>
      <p:sp>
        <p:nvSpPr>
          <p:cNvPr id="27" name="Oval 26">
            <a:extLst>
              <a:ext uri="{FF2B5EF4-FFF2-40B4-BE49-F238E27FC236}">
                <a16:creationId xmlns:a16="http://schemas.microsoft.com/office/drawing/2014/main" id="{15AEA762-6A8A-410D-851C-D8C1CEFBEBB8}"/>
              </a:ext>
            </a:extLst>
          </p:cNvPr>
          <p:cNvSpPr/>
          <p:nvPr/>
        </p:nvSpPr>
        <p:spPr bwMode="auto">
          <a:xfrm>
            <a:off x="467824" y="1659497"/>
            <a:ext cx="999137" cy="999137"/>
          </a:xfrm>
          <a:prstGeom prst="ellipse">
            <a:avLst/>
          </a:prstGeom>
          <a:solidFill>
            <a:schemeClr val="bg1"/>
          </a:solidFill>
          <a:ln w="10795" cap="flat" cmpd="sng" algn="ctr">
            <a:noFill/>
            <a:prstDash val="solid"/>
          </a:ln>
          <a:effectLst>
            <a:outerShdw blurRad="254000" sx="102000" sy="102000" algn="ctr" rotWithShape="0">
              <a:srgbClr val="000000">
                <a:alpha val="20000"/>
              </a:srgb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448212" tIns="1169114" rIns="2509989" bIns="2416696" numCol="1" spcCol="1270" anchor="ctr" anchorCtr="0">
            <a:noAutofit/>
          </a:bodyPr>
          <a:lstStyle/>
          <a:p>
            <a:pPr algn="ctr" defTabSz="914192">
              <a:lnSpc>
                <a:spcPct val="90000"/>
              </a:lnSpc>
              <a:spcBef>
                <a:spcPct val="0"/>
              </a:spcBef>
              <a:spcAft>
                <a:spcPct val="35000"/>
              </a:spcAft>
            </a:pPr>
            <a:endParaRPr lang="en-US" sz="1730" dirty="0" err="1">
              <a:solidFill>
                <a:srgbClr val="0078D4"/>
              </a:solidFill>
              <a:latin typeface="Segoe UI Semibold"/>
            </a:endParaRPr>
          </a:p>
        </p:txBody>
      </p:sp>
      <p:grpSp>
        <p:nvGrpSpPr>
          <p:cNvPr id="32" name="Group 31">
            <a:extLst>
              <a:ext uri="{FF2B5EF4-FFF2-40B4-BE49-F238E27FC236}">
                <a16:creationId xmlns:a16="http://schemas.microsoft.com/office/drawing/2014/main" id="{28194847-85BA-4ECB-B6A7-7E437E910007}"/>
              </a:ext>
            </a:extLst>
          </p:cNvPr>
          <p:cNvGrpSpPr/>
          <p:nvPr/>
        </p:nvGrpSpPr>
        <p:grpSpPr>
          <a:xfrm>
            <a:off x="670059" y="1863141"/>
            <a:ext cx="594636" cy="594636"/>
            <a:chOff x="9170988" y="2582863"/>
            <a:chExt cx="1020762" cy="1020762"/>
          </a:xfrm>
        </p:grpSpPr>
        <p:sp>
          <p:nvSpPr>
            <p:cNvPr id="33" name="Freeform 5">
              <a:extLst>
                <a:ext uri="{FF2B5EF4-FFF2-40B4-BE49-F238E27FC236}">
                  <a16:creationId xmlns:a16="http://schemas.microsoft.com/office/drawing/2014/main" id="{7FF3572D-A569-45E6-830D-67CC4F686DBE}"/>
                </a:ext>
              </a:extLst>
            </p:cNvPr>
            <p:cNvSpPr>
              <a:spLocks/>
            </p:cNvSpPr>
            <p:nvPr/>
          </p:nvSpPr>
          <p:spPr bwMode="auto">
            <a:xfrm>
              <a:off x="9707563" y="3119438"/>
              <a:ext cx="484187" cy="484187"/>
            </a:xfrm>
            <a:custGeom>
              <a:avLst/>
              <a:gdLst>
                <a:gd name="T0" fmla="*/ 305 w 305"/>
                <a:gd name="T1" fmla="*/ 263 h 305"/>
                <a:gd name="T2" fmla="*/ 262 w 305"/>
                <a:gd name="T3" fmla="*/ 305 h 305"/>
                <a:gd name="T4" fmla="*/ 107 w 305"/>
                <a:gd name="T5" fmla="*/ 150 h 305"/>
                <a:gd name="T6" fmla="*/ 0 w 305"/>
                <a:gd name="T7" fmla="*/ 43 h 305"/>
                <a:gd name="T8" fmla="*/ 42 w 305"/>
                <a:gd name="T9" fmla="*/ 0 h 305"/>
                <a:gd name="T10" fmla="*/ 305 w 305"/>
                <a:gd name="T11" fmla="*/ 263 h 305"/>
              </a:gdLst>
              <a:ahLst/>
              <a:cxnLst>
                <a:cxn ang="0">
                  <a:pos x="T0" y="T1"/>
                </a:cxn>
                <a:cxn ang="0">
                  <a:pos x="T2" y="T3"/>
                </a:cxn>
                <a:cxn ang="0">
                  <a:pos x="T4" y="T5"/>
                </a:cxn>
                <a:cxn ang="0">
                  <a:pos x="T6" y="T7"/>
                </a:cxn>
                <a:cxn ang="0">
                  <a:pos x="T8" y="T9"/>
                </a:cxn>
                <a:cxn ang="0">
                  <a:pos x="T10" y="T11"/>
                </a:cxn>
              </a:cxnLst>
              <a:rect l="0" t="0" r="r" b="b"/>
              <a:pathLst>
                <a:path w="305" h="305">
                  <a:moveTo>
                    <a:pt x="305" y="263"/>
                  </a:moveTo>
                  <a:lnTo>
                    <a:pt x="262" y="305"/>
                  </a:lnTo>
                  <a:lnTo>
                    <a:pt x="107" y="150"/>
                  </a:lnTo>
                  <a:lnTo>
                    <a:pt x="0" y="43"/>
                  </a:lnTo>
                  <a:lnTo>
                    <a:pt x="42" y="0"/>
                  </a:lnTo>
                  <a:lnTo>
                    <a:pt x="305" y="263"/>
                  </a:lnTo>
                  <a:close/>
                </a:path>
              </a:pathLst>
            </a:custGeom>
            <a:solidFill>
              <a:srgbClr val="000000"/>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34" name="Freeform 6">
              <a:extLst>
                <a:ext uri="{FF2B5EF4-FFF2-40B4-BE49-F238E27FC236}">
                  <a16:creationId xmlns:a16="http://schemas.microsoft.com/office/drawing/2014/main" id="{B7586AC5-2DA2-44D0-8EB3-796C842C920F}"/>
                </a:ext>
              </a:extLst>
            </p:cNvPr>
            <p:cNvSpPr>
              <a:spLocks noEditPoints="1"/>
            </p:cNvSpPr>
            <p:nvPr/>
          </p:nvSpPr>
          <p:spPr bwMode="auto">
            <a:xfrm>
              <a:off x="9170988" y="2582863"/>
              <a:ext cx="701675" cy="703262"/>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w="952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35" name="Rectangle 7">
              <a:extLst>
                <a:ext uri="{FF2B5EF4-FFF2-40B4-BE49-F238E27FC236}">
                  <a16:creationId xmlns:a16="http://schemas.microsoft.com/office/drawing/2014/main" id="{A55FF872-2627-4B3B-85AE-A7914565E93D}"/>
                </a:ext>
              </a:extLst>
            </p:cNvPr>
            <p:cNvSpPr>
              <a:spLocks noChangeArrowheads="1"/>
            </p:cNvSpPr>
            <p:nvPr/>
          </p:nvSpPr>
          <p:spPr bwMode="auto">
            <a:xfrm>
              <a:off x="9583738" y="2935288"/>
              <a:ext cx="63500" cy="158750"/>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36" name="Rectangle 8">
              <a:extLst>
                <a:ext uri="{FF2B5EF4-FFF2-40B4-BE49-F238E27FC236}">
                  <a16:creationId xmlns:a16="http://schemas.microsoft.com/office/drawing/2014/main" id="{882EA46B-86A5-4E56-8669-575F071A65E0}"/>
                </a:ext>
              </a:extLst>
            </p:cNvPr>
            <p:cNvSpPr>
              <a:spLocks noChangeArrowheads="1"/>
            </p:cNvSpPr>
            <p:nvPr/>
          </p:nvSpPr>
          <p:spPr bwMode="auto">
            <a:xfrm>
              <a:off x="9488488" y="2838450"/>
              <a:ext cx="63500" cy="25558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37" name="Rectangle 9">
              <a:extLst>
                <a:ext uri="{FF2B5EF4-FFF2-40B4-BE49-F238E27FC236}">
                  <a16:creationId xmlns:a16="http://schemas.microsoft.com/office/drawing/2014/main" id="{775C78E3-032E-423F-B94A-A63361553580}"/>
                </a:ext>
              </a:extLst>
            </p:cNvPr>
            <p:cNvSpPr>
              <a:spLocks noChangeArrowheads="1"/>
            </p:cNvSpPr>
            <p:nvPr/>
          </p:nvSpPr>
          <p:spPr bwMode="auto">
            <a:xfrm>
              <a:off x="9393238" y="2774950"/>
              <a:ext cx="63500" cy="319087"/>
            </a:xfrm>
            <a:prstGeom prst="rect">
              <a:avLst/>
            </a:prstGeom>
            <a:solidFill>
              <a:srgbClr val="50E6FF"/>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sp>
        <p:nvSpPr>
          <p:cNvPr id="2" name="Rectangle 1">
            <a:extLst>
              <a:ext uri="{FF2B5EF4-FFF2-40B4-BE49-F238E27FC236}">
                <a16:creationId xmlns:a16="http://schemas.microsoft.com/office/drawing/2014/main" id="{038D9EB8-2E14-49A2-937C-5788EDCB126D}"/>
              </a:ext>
            </a:extLst>
          </p:cNvPr>
          <p:cNvSpPr/>
          <p:nvPr/>
        </p:nvSpPr>
        <p:spPr>
          <a:xfrm>
            <a:off x="250654" y="6353389"/>
            <a:ext cx="1171731" cy="369332"/>
          </a:xfrm>
          <a:prstGeom prst="rect">
            <a:avLst/>
          </a:prstGeom>
        </p:spPr>
        <p:txBody>
          <a:bodyPr wrap="none">
            <a:spAutoFit/>
          </a:bodyPr>
          <a:lstStyle/>
          <a:p>
            <a:pPr lvl="0">
              <a:defRPr/>
            </a:pPr>
            <a:r>
              <a:rPr lang="en-GB" dirty="0">
                <a:solidFill>
                  <a:schemeClr val="accent6">
                    <a:lumMod val="10000"/>
                  </a:schemeClr>
                </a:solidFill>
                <a:latin typeface="OrangeBlossoms" panose="02000603000000000000" pitchFamily="2" charset="0"/>
                <a:ea typeface="OrangeBlossoms" panose="02000603000000000000" pitchFamily="2" charset="0"/>
              </a:rPr>
              <a:t>@</a:t>
            </a:r>
            <a:r>
              <a:rPr lang="en-GB" dirty="0" err="1">
                <a:solidFill>
                  <a:schemeClr val="accent6">
                    <a:lumMod val="10000"/>
                  </a:schemeClr>
                </a:solidFill>
                <a:latin typeface="OrangeBlossoms" panose="02000603000000000000" pitchFamily="2" charset="0"/>
                <a:ea typeface="OrangeBlossoms" panose="02000603000000000000" pitchFamily="2" charset="0"/>
              </a:rPr>
              <a:t>Techielass</a:t>
            </a:r>
            <a:endParaRPr lang="en-GB" dirty="0">
              <a:solidFill>
                <a:schemeClr val="accent6">
                  <a:lumMod val="10000"/>
                </a:schemeClr>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424705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decel="100000" fill="hold" grpId="1" nodeType="withEffect">
                                  <p:stCondLst>
                                    <p:cond delay="0"/>
                                  </p:stCondLst>
                                  <p:childTnLst>
                                    <p:animMotion origin="layout" path="M 5.31019E-7 -7.71675E-7 L 5.31019E-7 -0.03041 " pathEditMode="relative" rAng="0" ptsTypes="AA">
                                      <p:cBhvr>
                                        <p:cTn id="9" dur="750" spd="-100000" fill="hold"/>
                                        <p:tgtEl>
                                          <p:spTgt spid="26"/>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4912E9B-DEA4-4BCD-A14A-16EF6E0F002B}"/>
              </a:ext>
            </a:extLst>
          </p:cNvPr>
          <p:cNvGrpSpPr/>
          <p:nvPr/>
        </p:nvGrpSpPr>
        <p:grpSpPr>
          <a:xfrm>
            <a:off x="3811673" y="1111139"/>
            <a:ext cx="4568653" cy="4635721"/>
            <a:chOff x="2270719" y="2302403"/>
            <a:chExt cx="2382478" cy="2382478"/>
          </a:xfrm>
        </p:grpSpPr>
        <p:sp>
          <p:nvSpPr>
            <p:cNvPr id="4" name="Oval 3">
              <a:extLst>
                <a:ext uri="{FF2B5EF4-FFF2-40B4-BE49-F238E27FC236}">
                  <a16:creationId xmlns:a16="http://schemas.microsoft.com/office/drawing/2014/main" id="{D7FC97C1-67E0-4A7C-B411-F65E7C2BDFC4}"/>
                </a:ext>
              </a:extLst>
            </p:cNvPr>
            <p:cNvSpPr/>
            <p:nvPr/>
          </p:nvSpPr>
          <p:spPr bwMode="auto">
            <a:xfrm>
              <a:off x="2270719" y="2302403"/>
              <a:ext cx="2382478" cy="23824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 name="Title 7">
              <a:extLst>
                <a:ext uri="{FF2B5EF4-FFF2-40B4-BE49-F238E27FC236}">
                  <a16:creationId xmlns:a16="http://schemas.microsoft.com/office/drawing/2014/main" id="{A072878B-983A-4E70-83C3-57752ADEE3EC}"/>
                </a:ext>
              </a:extLst>
            </p:cNvPr>
            <p:cNvSpPr txBox="1">
              <a:spLocks/>
            </p:cNvSpPr>
            <p:nvPr/>
          </p:nvSpPr>
          <p:spPr>
            <a:xfrm>
              <a:off x="2350291" y="3704159"/>
              <a:ext cx="2223334" cy="369332"/>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0" cap="none" spc="-147" normalizeH="0" baseline="0" noProof="0" dirty="0">
                  <a:ln w="3175">
                    <a:noFill/>
                  </a:ln>
                  <a:solidFill>
                    <a:srgbClr val="FFFFFF"/>
                  </a:solidFill>
                  <a:effectLst/>
                  <a:uLnTx/>
                  <a:uFillTx/>
                  <a:latin typeface="Segoe UI Semibold"/>
                  <a:ea typeface="+mj-ea"/>
                  <a:cs typeface="Segoe UI" pitchFamily="34" charset="0"/>
                </a:rPr>
                <a:t>Secure &amp; Manage</a:t>
              </a:r>
            </a:p>
          </p:txBody>
        </p:sp>
      </p:grpSp>
      <p:sp>
        <p:nvSpPr>
          <p:cNvPr id="9" name="Rectangle 8">
            <a:extLst>
              <a:ext uri="{FF2B5EF4-FFF2-40B4-BE49-F238E27FC236}">
                <a16:creationId xmlns:a16="http://schemas.microsoft.com/office/drawing/2014/main" id="{00E4ABA3-2FD7-41C3-BDA7-D8B50A2F7A1D}"/>
              </a:ext>
            </a:extLst>
          </p:cNvPr>
          <p:cNvSpPr/>
          <p:nvPr/>
        </p:nvSpPr>
        <p:spPr>
          <a:xfrm>
            <a:off x="211304" y="637431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chemeClr val="bg1"/>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chemeClr val="bg1"/>
              </a:solidFill>
              <a:effectLst/>
              <a:uLnTx/>
              <a:uFillTx/>
              <a:latin typeface="OrangeBlossoms" panose="02000603000000000000" pitchFamily="2" charset="0"/>
              <a:ea typeface="OrangeBlossoms" panose="02000603000000000000" pitchFamily="2" charset="0"/>
              <a:cs typeface="+mn-cs"/>
            </a:endParaRPr>
          </a:p>
        </p:txBody>
      </p:sp>
      <p:pic>
        <p:nvPicPr>
          <p:cNvPr id="6" name="Graphic 5" descr="Lock">
            <a:extLst>
              <a:ext uri="{FF2B5EF4-FFF2-40B4-BE49-F238E27FC236}">
                <a16:creationId xmlns:a16="http://schemas.microsoft.com/office/drawing/2014/main" id="{006972AF-283C-4C6B-9698-BF44175633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2494" y="2445880"/>
            <a:ext cx="1147012" cy="1147012"/>
          </a:xfrm>
          <a:prstGeom prst="rect">
            <a:avLst/>
          </a:prstGeom>
        </p:spPr>
      </p:pic>
    </p:spTree>
    <p:extLst>
      <p:ext uri="{BB962C8B-B14F-4D97-AF65-F5344CB8AC3E}">
        <p14:creationId xmlns:p14="http://schemas.microsoft.com/office/powerpoint/2010/main" val="1978516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222"/>
          <p:cNvSpPr/>
          <p:nvPr/>
        </p:nvSpPr>
        <p:spPr bwMode="auto">
          <a:xfrm flipH="1">
            <a:off x="402303" y="1863030"/>
            <a:ext cx="5659692" cy="43419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flipH="1">
            <a:off x="6097825" y="1868792"/>
            <a:ext cx="5659120" cy="43363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TextBox 197"/>
          <p:cNvSpPr txBox="1"/>
          <p:nvPr/>
        </p:nvSpPr>
        <p:spPr>
          <a:xfrm>
            <a:off x="449714" y="2522412"/>
            <a:ext cx="5645036" cy="538193"/>
          </a:xfrm>
          <a:prstGeom prst="rect">
            <a:avLst/>
          </a:prstGeom>
          <a:noFill/>
        </p:spPr>
        <p:txBody>
          <a:bodyPr wrap="square" lIns="251997" tIns="140607" rIns="175759" bIns="140607" rtlCol="0" anchor="b">
            <a:spAutoFit/>
          </a:bodyPr>
          <a:lstStyle/>
          <a:p>
            <a:pPr defTabSz="896397">
              <a:lnSpc>
                <a:spcPct val="90000"/>
              </a:lnSpc>
              <a:spcAft>
                <a:spcPts val="576"/>
              </a:spcAft>
              <a:defRPr/>
            </a:pPr>
            <a:r>
              <a:rPr lang="en-US" sz="1800" dirty="0">
                <a:ln w="3175">
                  <a:noFill/>
                </a:ln>
                <a:solidFill>
                  <a:srgbClr val="0078D7"/>
                </a:solidFill>
                <a:latin typeface="Segoe UI Semibold" panose="020B0702040204020203" pitchFamily="34" charset="0"/>
                <a:cs typeface="Segoe UI Semibold" panose="020B0702040204020203" pitchFamily="34" charset="0"/>
              </a:rPr>
              <a:t>Secure foundation</a:t>
            </a:r>
          </a:p>
        </p:txBody>
      </p:sp>
      <p:cxnSp>
        <p:nvCxnSpPr>
          <p:cNvPr id="201" name="Straight Connector 200"/>
          <p:cNvCxnSpPr>
            <a:cxnSpLocks/>
          </p:cNvCxnSpPr>
          <p:nvPr/>
        </p:nvCxnSpPr>
        <p:spPr>
          <a:xfrm>
            <a:off x="680301" y="3191533"/>
            <a:ext cx="5174092"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7" name="TextBox 216"/>
          <p:cNvSpPr txBox="1"/>
          <p:nvPr/>
        </p:nvSpPr>
        <p:spPr>
          <a:xfrm>
            <a:off x="6097825" y="1929949"/>
            <a:ext cx="5650758" cy="473510"/>
          </a:xfrm>
          <a:prstGeom prst="rect">
            <a:avLst/>
          </a:prstGeom>
          <a:solidFill>
            <a:schemeClr val="bg1">
              <a:lumMod val="50000"/>
            </a:schemeClr>
          </a:solidFill>
          <a:ln w="15875" cap="sq">
            <a:noFill/>
            <a:miter lim="800000"/>
          </a:ln>
        </p:spPr>
        <p:txBody>
          <a:bodyPr wrap="square" lIns="251997" tIns="89628" rIns="89628" bIns="89628" rtlCol="0" anchor="ctr" anchorCtr="0">
            <a:noAutofit/>
          </a:bodyPr>
          <a:lstStyle>
            <a:defPPr>
              <a:defRPr lang="en-US"/>
            </a:defPPr>
            <a:lvl1pPr algn="ctr" defTabSz="895841">
              <a:defRPr sz="2000" b="1" kern="0">
                <a:solidFill>
                  <a:srgbClr val="FFFFFF"/>
                </a:solidFill>
                <a:latin typeface="Segoe UI"/>
              </a:defRPr>
            </a:lvl1pPr>
          </a:lstStyle>
          <a:p>
            <a:pPr algn="l" defTabSz="895851"/>
            <a:r>
              <a:rPr lang="en-US" sz="1800" kern="1200" dirty="0">
                <a:gradFill>
                  <a:gsLst>
                    <a:gs pos="0">
                      <a:srgbClr val="FFFFFF"/>
                    </a:gs>
                    <a:gs pos="100000">
                      <a:srgbClr val="FFFFFF"/>
                    </a:gs>
                  </a:gsLst>
                  <a:lin ang="5400000" scaled="0"/>
                </a:gradFill>
                <a:latin typeface="+mj-lt"/>
                <a:ea typeface="Segoe UI" pitchFamily="34" charset="0"/>
                <a:cs typeface="Segoe UI" pitchFamily="34" charset="0"/>
              </a:rPr>
              <a:t>Joint responsibility</a:t>
            </a:r>
          </a:p>
        </p:txBody>
      </p:sp>
      <p:sp>
        <p:nvSpPr>
          <p:cNvPr id="224" name="TextBox 223"/>
          <p:cNvSpPr txBox="1"/>
          <p:nvPr/>
        </p:nvSpPr>
        <p:spPr>
          <a:xfrm>
            <a:off x="402303" y="1930925"/>
            <a:ext cx="5667295" cy="472948"/>
          </a:xfrm>
          <a:prstGeom prst="rect">
            <a:avLst/>
          </a:prstGeom>
          <a:solidFill>
            <a:schemeClr val="tx1"/>
          </a:solidFill>
          <a:ln w="15875" cap="sq">
            <a:noFill/>
            <a:miter lim="800000"/>
          </a:ln>
        </p:spPr>
        <p:txBody>
          <a:bodyPr wrap="square" lIns="251997" tIns="89628" rIns="89628" bIns="89628" rtlCol="0" anchor="ctr" anchorCtr="0">
            <a:noAutofit/>
          </a:bodyPr>
          <a:lstStyle/>
          <a:p>
            <a:pPr defTabSz="895851">
              <a:defRPr/>
            </a:pPr>
            <a:r>
              <a:rPr lang="en-US" sz="1800" dirty="0">
                <a:gradFill>
                  <a:gsLst>
                    <a:gs pos="0">
                      <a:srgbClr val="FFFFFF"/>
                    </a:gs>
                    <a:gs pos="100000">
                      <a:srgbClr val="FFFFFF"/>
                    </a:gs>
                  </a:gsLst>
                  <a:lin ang="5400000" scaled="0"/>
                </a:gradFill>
                <a:latin typeface="+mj-lt"/>
                <a:ea typeface="Segoe UI" pitchFamily="34" charset="0"/>
                <a:cs typeface="Segoe UI" pitchFamily="34" charset="0"/>
              </a:rPr>
              <a:t>Microsoft’s commitment</a:t>
            </a:r>
          </a:p>
        </p:txBody>
      </p:sp>
      <p:cxnSp>
        <p:nvCxnSpPr>
          <p:cNvPr id="225" name="Straight Connector 224"/>
          <p:cNvCxnSpPr/>
          <p:nvPr/>
        </p:nvCxnSpPr>
        <p:spPr>
          <a:xfrm flipH="1">
            <a:off x="680302" y="4223637"/>
            <a:ext cx="5173127" cy="0"/>
          </a:xfrm>
          <a:prstGeom prst="line">
            <a:avLst/>
          </a:prstGeom>
          <a:noFill/>
          <a:ln w="19050" cap="flat" cmpd="sng" algn="ctr">
            <a:solidFill>
              <a:srgbClr val="FFFFFF">
                <a:lumMod val="85000"/>
              </a:srgbClr>
            </a:solidFill>
            <a:prstDash val="solid"/>
            <a:headEnd type="none"/>
            <a:tailEnd type="none"/>
          </a:ln>
          <a:effectLst/>
        </p:spPr>
      </p:cxnSp>
      <p:grpSp>
        <p:nvGrpSpPr>
          <p:cNvPr id="231" name="Group 230"/>
          <p:cNvGrpSpPr/>
          <p:nvPr/>
        </p:nvGrpSpPr>
        <p:grpSpPr>
          <a:xfrm>
            <a:off x="694756" y="3358864"/>
            <a:ext cx="665719" cy="666685"/>
            <a:chOff x="6461125" y="374650"/>
            <a:chExt cx="1751013" cy="1751012"/>
          </a:xfrm>
          <a:solidFill>
            <a:schemeClr val="tx2"/>
          </a:solidFill>
        </p:grpSpPr>
        <p:sp>
          <p:nvSpPr>
            <p:cNvPr id="232" name="Freeform 16"/>
            <p:cNvSpPr>
              <a:spLocks/>
            </p:cNvSpPr>
            <p:nvPr/>
          </p:nvSpPr>
          <p:spPr bwMode="auto">
            <a:xfrm>
              <a:off x="7053263" y="374650"/>
              <a:ext cx="485775" cy="706437"/>
            </a:xfrm>
            <a:custGeom>
              <a:avLst/>
              <a:gdLst>
                <a:gd name="T0" fmla="*/ 48 w 306"/>
                <a:gd name="T1" fmla="*/ 252 h 445"/>
                <a:gd name="T2" fmla="*/ 258 w 306"/>
                <a:gd name="T3" fmla="*/ 96 h 445"/>
                <a:gd name="T4" fmla="*/ 258 w 306"/>
                <a:gd name="T5" fmla="*/ 239 h 445"/>
                <a:gd name="T6" fmla="*/ 306 w 306"/>
                <a:gd name="T7" fmla="*/ 239 h 445"/>
                <a:gd name="T8" fmla="*/ 306 w 306"/>
                <a:gd name="T9" fmla="*/ 0 h 445"/>
                <a:gd name="T10" fmla="*/ 0 w 306"/>
                <a:gd name="T11" fmla="*/ 228 h 445"/>
                <a:gd name="T12" fmla="*/ 0 w 306"/>
                <a:gd name="T13" fmla="*/ 445 h 445"/>
                <a:gd name="T14" fmla="*/ 48 w 306"/>
                <a:gd name="T15" fmla="*/ 445 h 445"/>
                <a:gd name="T16" fmla="*/ 48 w 306"/>
                <a:gd name="T17" fmla="*/ 25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445">
                  <a:moveTo>
                    <a:pt x="48" y="252"/>
                  </a:moveTo>
                  <a:lnTo>
                    <a:pt x="258" y="96"/>
                  </a:lnTo>
                  <a:lnTo>
                    <a:pt x="258" y="239"/>
                  </a:lnTo>
                  <a:lnTo>
                    <a:pt x="306" y="239"/>
                  </a:lnTo>
                  <a:lnTo>
                    <a:pt x="306" y="0"/>
                  </a:lnTo>
                  <a:lnTo>
                    <a:pt x="0" y="228"/>
                  </a:lnTo>
                  <a:lnTo>
                    <a:pt x="0" y="445"/>
                  </a:lnTo>
                  <a:lnTo>
                    <a:pt x="48" y="445"/>
                  </a:lnTo>
                  <a:lnTo>
                    <a:pt x="48" y="252"/>
                  </a:lnTo>
                  <a:close/>
                </a:path>
              </a:pathLst>
            </a:custGeom>
            <a:grpFill/>
            <a:ln w="9525">
              <a:solidFill>
                <a:schemeClr val="bg1">
                  <a:lumMod val="95000"/>
                </a:schemeClr>
              </a:solidFill>
              <a:miter lim="800000"/>
              <a:headEnd/>
              <a:tailEnd/>
            </a:ln>
          </p:spPr>
          <p:txBody>
            <a:bodyPr vert="horz" wrap="square" lIns="89641" tIns="44820" rIns="89641" bIns="44820" numCol="1" anchor="t" anchorCtr="0" compatLnSpc="1">
              <a:prstTxWarp prst="textNoShape">
                <a:avLst/>
              </a:prstTxWarp>
            </a:bodyPr>
            <a:lstStyle/>
            <a:p>
              <a:pPr defTabSz="914411"/>
              <a:endParaRPr lang="en-US" sz="1731" dirty="0">
                <a:solidFill>
                  <a:srgbClr val="000000"/>
                </a:solidFill>
                <a:latin typeface="Segoe UI"/>
              </a:endParaRPr>
            </a:p>
          </p:txBody>
        </p:sp>
        <p:sp>
          <p:nvSpPr>
            <p:cNvPr id="233" name="Freeform 17"/>
            <p:cNvSpPr>
              <a:spLocks noEditPoints="1"/>
            </p:cNvSpPr>
            <p:nvPr/>
          </p:nvSpPr>
          <p:spPr bwMode="auto">
            <a:xfrm>
              <a:off x="6461125" y="822325"/>
              <a:ext cx="1751013" cy="1303337"/>
            </a:xfrm>
            <a:custGeom>
              <a:avLst/>
              <a:gdLst>
                <a:gd name="T0" fmla="*/ 1001 w 1103"/>
                <a:gd name="T1" fmla="*/ 773 h 821"/>
                <a:gd name="T2" fmla="*/ 1001 w 1103"/>
                <a:gd name="T3" fmla="*/ 0 h 821"/>
                <a:gd name="T4" fmla="*/ 470 w 1103"/>
                <a:gd name="T5" fmla="*/ 0 h 821"/>
                <a:gd name="T6" fmla="*/ 470 w 1103"/>
                <a:gd name="T7" fmla="*/ 190 h 821"/>
                <a:gd name="T8" fmla="*/ 518 w 1103"/>
                <a:gd name="T9" fmla="*/ 190 h 821"/>
                <a:gd name="T10" fmla="*/ 518 w 1103"/>
                <a:gd name="T11" fmla="*/ 48 h 821"/>
                <a:gd name="T12" fmla="*/ 953 w 1103"/>
                <a:gd name="T13" fmla="*/ 48 h 821"/>
                <a:gd name="T14" fmla="*/ 953 w 1103"/>
                <a:gd name="T15" fmla="*/ 773 h 821"/>
                <a:gd name="T16" fmla="*/ 840 w 1103"/>
                <a:gd name="T17" fmla="*/ 773 h 821"/>
                <a:gd name="T18" fmla="*/ 840 w 1103"/>
                <a:gd name="T19" fmla="*/ 590 h 821"/>
                <a:gd name="T20" fmla="*/ 719 w 1103"/>
                <a:gd name="T21" fmla="*/ 590 h 821"/>
                <a:gd name="T22" fmla="*/ 719 w 1103"/>
                <a:gd name="T23" fmla="*/ 638 h 821"/>
                <a:gd name="T24" fmla="*/ 792 w 1103"/>
                <a:gd name="T25" fmla="*/ 638 h 821"/>
                <a:gd name="T26" fmla="*/ 792 w 1103"/>
                <a:gd name="T27" fmla="*/ 773 h 821"/>
                <a:gd name="T28" fmla="*/ 668 w 1103"/>
                <a:gd name="T29" fmla="*/ 773 h 821"/>
                <a:gd name="T30" fmla="*/ 668 w 1103"/>
                <a:gd name="T31" fmla="*/ 214 h 821"/>
                <a:gd name="T32" fmla="*/ 105 w 1103"/>
                <a:gd name="T33" fmla="*/ 214 h 821"/>
                <a:gd name="T34" fmla="*/ 105 w 1103"/>
                <a:gd name="T35" fmla="*/ 773 h 821"/>
                <a:gd name="T36" fmla="*/ 0 w 1103"/>
                <a:gd name="T37" fmla="*/ 773 h 821"/>
                <a:gd name="T38" fmla="*/ 0 w 1103"/>
                <a:gd name="T39" fmla="*/ 821 h 821"/>
                <a:gd name="T40" fmla="*/ 1103 w 1103"/>
                <a:gd name="T41" fmla="*/ 821 h 821"/>
                <a:gd name="T42" fmla="*/ 1103 w 1103"/>
                <a:gd name="T43" fmla="*/ 773 h 821"/>
                <a:gd name="T44" fmla="*/ 1001 w 1103"/>
                <a:gd name="T45" fmla="*/ 773 h 821"/>
                <a:gd name="T46" fmla="*/ 153 w 1103"/>
                <a:gd name="T47" fmla="*/ 263 h 821"/>
                <a:gd name="T48" fmla="*/ 620 w 1103"/>
                <a:gd name="T49" fmla="*/ 263 h 821"/>
                <a:gd name="T50" fmla="*/ 620 w 1103"/>
                <a:gd name="T51" fmla="*/ 773 h 821"/>
                <a:gd name="T52" fmla="*/ 486 w 1103"/>
                <a:gd name="T53" fmla="*/ 773 h 821"/>
                <a:gd name="T54" fmla="*/ 486 w 1103"/>
                <a:gd name="T55" fmla="*/ 590 h 821"/>
                <a:gd name="T56" fmla="*/ 276 w 1103"/>
                <a:gd name="T57" fmla="*/ 590 h 821"/>
                <a:gd name="T58" fmla="*/ 276 w 1103"/>
                <a:gd name="T59" fmla="*/ 773 h 821"/>
                <a:gd name="T60" fmla="*/ 153 w 1103"/>
                <a:gd name="T61" fmla="*/ 773 h 821"/>
                <a:gd name="T62" fmla="*/ 153 w 1103"/>
                <a:gd name="T63" fmla="*/ 263 h 821"/>
                <a:gd name="T64" fmla="*/ 437 w 1103"/>
                <a:gd name="T65" fmla="*/ 773 h 821"/>
                <a:gd name="T66" fmla="*/ 325 w 1103"/>
                <a:gd name="T67" fmla="*/ 773 h 821"/>
                <a:gd name="T68" fmla="*/ 325 w 1103"/>
                <a:gd name="T69" fmla="*/ 638 h 821"/>
                <a:gd name="T70" fmla="*/ 437 w 1103"/>
                <a:gd name="T71" fmla="*/ 638 h 821"/>
                <a:gd name="T72" fmla="*/ 437 w 1103"/>
                <a:gd name="T73" fmla="*/ 77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821">
                  <a:moveTo>
                    <a:pt x="1001" y="773"/>
                  </a:moveTo>
                  <a:lnTo>
                    <a:pt x="1001" y="0"/>
                  </a:lnTo>
                  <a:lnTo>
                    <a:pt x="470" y="0"/>
                  </a:lnTo>
                  <a:lnTo>
                    <a:pt x="470" y="190"/>
                  </a:lnTo>
                  <a:lnTo>
                    <a:pt x="518" y="190"/>
                  </a:lnTo>
                  <a:lnTo>
                    <a:pt x="518" y="48"/>
                  </a:lnTo>
                  <a:lnTo>
                    <a:pt x="953" y="48"/>
                  </a:lnTo>
                  <a:lnTo>
                    <a:pt x="953" y="773"/>
                  </a:lnTo>
                  <a:lnTo>
                    <a:pt x="840" y="773"/>
                  </a:lnTo>
                  <a:lnTo>
                    <a:pt x="840" y="590"/>
                  </a:lnTo>
                  <a:lnTo>
                    <a:pt x="719" y="590"/>
                  </a:lnTo>
                  <a:lnTo>
                    <a:pt x="719" y="638"/>
                  </a:lnTo>
                  <a:lnTo>
                    <a:pt x="792" y="638"/>
                  </a:lnTo>
                  <a:lnTo>
                    <a:pt x="792" y="773"/>
                  </a:lnTo>
                  <a:lnTo>
                    <a:pt x="668" y="773"/>
                  </a:lnTo>
                  <a:lnTo>
                    <a:pt x="668" y="214"/>
                  </a:lnTo>
                  <a:lnTo>
                    <a:pt x="105" y="214"/>
                  </a:lnTo>
                  <a:lnTo>
                    <a:pt x="105" y="773"/>
                  </a:lnTo>
                  <a:lnTo>
                    <a:pt x="0" y="773"/>
                  </a:lnTo>
                  <a:lnTo>
                    <a:pt x="0" y="821"/>
                  </a:lnTo>
                  <a:lnTo>
                    <a:pt x="1103" y="821"/>
                  </a:lnTo>
                  <a:lnTo>
                    <a:pt x="1103" y="773"/>
                  </a:lnTo>
                  <a:lnTo>
                    <a:pt x="1001" y="773"/>
                  </a:lnTo>
                  <a:close/>
                  <a:moveTo>
                    <a:pt x="153" y="263"/>
                  </a:moveTo>
                  <a:lnTo>
                    <a:pt x="620" y="263"/>
                  </a:lnTo>
                  <a:lnTo>
                    <a:pt x="620" y="773"/>
                  </a:lnTo>
                  <a:lnTo>
                    <a:pt x="486" y="773"/>
                  </a:lnTo>
                  <a:lnTo>
                    <a:pt x="486" y="590"/>
                  </a:lnTo>
                  <a:lnTo>
                    <a:pt x="276" y="590"/>
                  </a:lnTo>
                  <a:lnTo>
                    <a:pt x="276" y="773"/>
                  </a:lnTo>
                  <a:lnTo>
                    <a:pt x="153" y="773"/>
                  </a:lnTo>
                  <a:lnTo>
                    <a:pt x="153" y="263"/>
                  </a:lnTo>
                  <a:close/>
                  <a:moveTo>
                    <a:pt x="437" y="773"/>
                  </a:moveTo>
                  <a:lnTo>
                    <a:pt x="325" y="773"/>
                  </a:lnTo>
                  <a:lnTo>
                    <a:pt x="325" y="638"/>
                  </a:lnTo>
                  <a:lnTo>
                    <a:pt x="437" y="638"/>
                  </a:lnTo>
                  <a:lnTo>
                    <a:pt x="437" y="773"/>
                  </a:lnTo>
                  <a:close/>
                </a:path>
              </a:pathLst>
            </a:custGeom>
            <a:grpFill/>
            <a:ln w="9525">
              <a:solidFill>
                <a:schemeClr val="bg1">
                  <a:lumMod val="95000"/>
                </a:schemeClr>
              </a:solidFill>
              <a:miter lim="800000"/>
              <a:headEnd/>
              <a:tailEnd/>
            </a:ln>
          </p:spPr>
          <p:txBody>
            <a:bodyPr vert="horz" wrap="square" lIns="89641" tIns="44820" rIns="89641" bIns="44820" numCol="1" anchor="t" anchorCtr="0" compatLnSpc="1">
              <a:prstTxWarp prst="textNoShape">
                <a:avLst/>
              </a:prstTxWarp>
            </a:bodyPr>
            <a:lstStyle/>
            <a:p>
              <a:pPr defTabSz="914411"/>
              <a:endParaRPr lang="en-US" sz="1731" dirty="0">
                <a:solidFill>
                  <a:srgbClr val="000000"/>
                </a:solidFill>
                <a:latin typeface="Segoe UI"/>
              </a:endParaRPr>
            </a:p>
          </p:txBody>
        </p:sp>
      </p:grpSp>
      <p:grpSp>
        <p:nvGrpSpPr>
          <p:cNvPr id="234" name="Group 233"/>
          <p:cNvGrpSpPr/>
          <p:nvPr/>
        </p:nvGrpSpPr>
        <p:grpSpPr>
          <a:xfrm>
            <a:off x="750691" y="5472224"/>
            <a:ext cx="558590" cy="559404"/>
            <a:chOff x="5313363" y="-1925638"/>
            <a:chExt cx="1638300" cy="1638301"/>
          </a:xfrm>
          <a:solidFill>
            <a:schemeClr val="tx2"/>
          </a:solidFill>
        </p:grpSpPr>
        <p:sp>
          <p:nvSpPr>
            <p:cNvPr id="235" name="Freeform 11"/>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w="9525">
              <a:solidFill>
                <a:schemeClr val="bg1">
                  <a:lumMod val="95000"/>
                </a:schemeClr>
              </a:solidFill>
              <a:round/>
              <a:headEnd/>
              <a:tailEnd/>
            </a:ln>
          </p:spPr>
          <p:txBody>
            <a:bodyPr vert="horz" wrap="square" lIns="89641" tIns="44820" rIns="89641" bIns="44820" numCol="1" anchor="t" anchorCtr="0" compatLnSpc="1">
              <a:prstTxWarp prst="textNoShape">
                <a:avLst/>
              </a:prstTxWarp>
            </a:bodyPr>
            <a:lstStyle/>
            <a:p>
              <a:pPr defTabSz="896397">
                <a:defRPr/>
              </a:pPr>
              <a:endParaRPr lang="en-US" sz="1731" dirty="0">
                <a:solidFill>
                  <a:srgbClr val="505050"/>
                </a:solidFill>
                <a:latin typeface="Segoe UI"/>
              </a:endParaRPr>
            </a:p>
          </p:txBody>
        </p:sp>
        <p:sp>
          <p:nvSpPr>
            <p:cNvPr id="236" name="Freeform 12"/>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w="9525">
              <a:solidFill>
                <a:schemeClr val="bg1">
                  <a:lumMod val="95000"/>
                </a:schemeClr>
              </a:solidFill>
              <a:round/>
              <a:headEnd/>
              <a:tailEnd/>
            </a:ln>
          </p:spPr>
          <p:txBody>
            <a:bodyPr vert="horz" wrap="square" lIns="89641" tIns="44820" rIns="89641" bIns="44820" numCol="1" anchor="t" anchorCtr="0" compatLnSpc="1">
              <a:prstTxWarp prst="textNoShape">
                <a:avLst/>
              </a:prstTxWarp>
            </a:bodyPr>
            <a:lstStyle/>
            <a:p>
              <a:pPr defTabSz="896397">
                <a:defRPr/>
              </a:pPr>
              <a:endParaRPr lang="en-US" sz="1731" dirty="0">
                <a:solidFill>
                  <a:srgbClr val="505050"/>
                </a:solidFill>
                <a:latin typeface="Segoe UI"/>
              </a:endParaRPr>
            </a:p>
          </p:txBody>
        </p:sp>
        <p:sp>
          <p:nvSpPr>
            <p:cNvPr id="237" name="Freeform 13"/>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w="9525">
              <a:solidFill>
                <a:schemeClr val="bg1">
                  <a:lumMod val="95000"/>
                </a:schemeClr>
              </a:solidFill>
              <a:round/>
              <a:headEnd/>
              <a:tailEnd/>
            </a:ln>
          </p:spPr>
          <p:txBody>
            <a:bodyPr vert="horz" wrap="square" lIns="89641" tIns="44820" rIns="89641" bIns="44820" numCol="1" anchor="t" anchorCtr="0" compatLnSpc="1">
              <a:prstTxWarp prst="textNoShape">
                <a:avLst/>
              </a:prstTxWarp>
            </a:bodyPr>
            <a:lstStyle/>
            <a:p>
              <a:pPr defTabSz="896397">
                <a:defRPr/>
              </a:pPr>
              <a:endParaRPr lang="en-US" sz="1731" dirty="0">
                <a:solidFill>
                  <a:srgbClr val="505050"/>
                </a:solidFill>
                <a:latin typeface="Segoe UI"/>
              </a:endParaRPr>
            </a:p>
          </p:txBody>
        </p:sp>
        <p:sp>
          <p:nvSpPr>
            <p:cNvPr id="238" name="Freeform 14"/>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w="9525">
              <a:solidFill>
                <a:schemeClr val="bg1">
                  <a:lumMod val="95000"/>
                </a:schemeClr>
              </a:solidFill>
              <a:round/>
              <a:headEnd/>
              <a:tailEnd/>
            </a:ln>
          </p:spPr>
          <p:txBody>
            <a:bodyPr vert="horz" wrap="square" lIns="89641" tIns="44820" rIns="89641" bIns="44820" numCol="1" anchor="t" anchorCtr="0" compatLnSpc="1">
              <a:prstTxWarp prst="textNoShape">
                <a:avLst/>
              </a:prstTxWarp>
            </a:bodyPr>
            <a:lstStyle/>
            <a:p>
              <a:pPr defTabSz="896397">
                <a:defRPr/>
              </a:pPr>
              <a:endParaRPr lang="en-US" sz="1731" dirty="0">
                <a:solidFill>
                  <a:srgbClr val="505050"/>
                </a:solidFill>
                <a:latin typeface="Segoe UI"/>
              </a:endParaRPr>
            </a:p>
          </p:txBody>
        </p:sp>
        <p:sp>
          <p:nvSpPr>
            <p:cNvPr id="245" name="Freeform 15"/>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w="9525">
              <a:solidFill>
                <a:schemeClr val="bg1">
                  <a:lumMod val="95000"/>
                </a:schemeClr>
              </a:solidFill>
              <a:round/>
              <a:headEnd/>
              <a:tailEnd/>
            </a:ln>
          </p:spPr>
          <p:txBody>
            <a:bodyPr vert="horz" wrap="square" lIns="89641" tIns="44820" rIns="89641" bIns="44820" numCol="1" anchor="t" anchorCtr="0" compatLnSpc="1">
              <a:prstTxWarp prst="textNoShape">
                <a:avLst/>
              </a:prstTxWarp>
            </a:bodyPr>
            <a:lstStyle/>
            <a:p>
              <a:pPr defTabSz="896397">
                <a:defRPr/>
              </a:pPr>
              <a:endParaRPr lang="en-US" sz="1731" dirty="0">
                <a:solidFill>
                  <a:srgbClr val="505050"/>
                </a:solidFill>
                <a:latin typeface="Segoe UI"/>
              </a:endParaRPr>
            </a:p>
          </p:txBody>
        </p:sp>
      </p:grpSp>
      <p:sp>
        <p:nvSpPr>
          <p:cNvPr id="5" name="Rectangle 4"/>
          <p:cNvSpPr/>
          <p:nvPr/>
        </p:nvSpPr>
        <p:spPr>
          <a:xfrm>
            <a:off x="1672779" y="3560113"/>
            <a:ext cx="2574085" cy="346565"/>
          </a:xfrm>
          <a:prstGeom prst="rect">
            <a:avLst/>
          </a:prstGeom>
        </p:spPr>
        <p:txBody>
          <a:bodyPr wrap="square">
            <a:spAutoFit/>
          </a:bodyPr>
          <a:lstStyle/>
          <a:p>
            <a:pPr defTabSz="913938" fontAlgn="base">
              <a:lnSpc>
                <a:spcPct val="90000"/>
              </a:lnSpc>
              <a:spcBef>
                <a:spcPts val="3459"/>
              </a:spcBef>
              <a:spcAft>
                <a:spcPct val="0"/>
              </a:spcAft>
              <a:defRPr/>
            </a:pPr>
            <a:r>
              <a:rPr lang="en-US" sz="1800" kern="0" dirty="0">
                <a:solidFill>
                  <a:srgbClr val="000000"/>
                </a:solidFill>
                <a:latin typeface="Segoe UI" panose="020B0502040204020203" pitchFamily="34" charset="0"/>
                <a:cs typeface="Segoe UI" panose="020B0502040204020203" pitchFamily="34" charset="0"/>
              </a:rPr>
              <a:t>Physical assets</a:t>
            </a:r>
          </a:p>
        </p:txBody>
      </p:sp>
      <p:sp>
        <p:nvSpPr>
          <p:cNvPr id="252" name="Rectangle 251"/>
          <p:cNvSpPr/>
          <p:nvPr/>
        </p:nvSpPr>
        <p:spPr>
          <a:xfrm>
            <a:off x="1672779" y="4567579"/>
            <a:ext cx="3585000" cy="346565"/>
          </a:xfrm>
          <a:prstGeom prst="rect">
            <a:avLst/>
          </a:prstGeom>
        </p:spPr>
        <p:txBody>
          <a:bodyPr wrap="square">
            <a:spAutoFit/>
          </a:bodyPr>
          <a:lstStyle/>
          <a:p>
            <a:pPr defTabSz="913938" fontAlgn="base">
              <a:lnSpc>
                <a:spcPct val="90000"/>
              </a:lnSpc>
              <a:spcBef>
                <a:spcPts val="3459"/>
              </a:spcBef>
              <a:spcAft>
                <a:spcPct val="0"/>
              </a:spcAft>
              <a:defRPr/>
            </a:pPr>
            <a:r>
              <a:rPr lang="en-US" sz="1800" kern="0" dirty="0">
                <a:solidFill>
                  <a:srgbClr val="000000"/>
                </a:solidFill>
                <a:latin typeface="Segoe UI" panose="020B0502040204020203" pitchFamily="34" charset="0"/>
                <a:cs typeface="Segoe UI" panose="020B0502040204020203" pitchFamily="34" charset="0"/>
              </a:rPr>
              <a:t>Datacenter operations</a:t>
            </a:r>
          </a:p>
        </p:txBody>
      </p:sp>
      <p:sp>
        <p:nvSpPr>
          <p:cNvPr id="253" name="Rectangle 252"/>
          <p:cNvSpPr/>
          <p:nvPr/>
        </p:nvSpPr>
        <p:spPr>
          <a:xfrm>
            <a:off x="1672779" y="5560313"/>
            <a:ext cx="3285446" cy="346565"/>
          </a:xfrm>
          <a:prstGeom prst="rect">
            <a:avLst/>
          </a:prstGeom>
        </p:spPr>
        <p:txBody>
          <a:bodyPr wrap="square">
            <a:spAutoFit/>
          </a:bodyPr>
          <a:lstStyle/>
          <a:p>
            <a:pPr defTabSz="913938" fontAlgn="base">
              <a:lnSpc>
                <a:spcPct val="90000"/>
              </a:lnSpc>
              <a:spcBef>
                <a:spcPts val="3459"/>
              </a:spcBef>
              <a:spcAft>
                <a:spcPct val="0"/>
              </a:spcAft>
              <a:defRPr/>
            </a:pPr>
            <a:r>
              <a:rPr lang="en-US" sz="1800" kern="0" dirty="0">
                <a:solidFill>
                  <a:srgbClr val="000000"/>
                </a:solidFill>
                <a:latin typeface="Segoe UI" panose="020B0502040204020203" pitchFamily="34" charset="0"/>
                <a:cs typeface="Segoe UI" panose="020B0502040204020203" pitchFamily="34" charset="0"/>
              </a:rPr>
              <a:t>Cloud infrastructure</a:t>
            </a:r>
          </a:p>
        </p:txBody>
      </p:sp>
      <p:cxnSp>
        <p:nvCxnSpPr>
          <p:cNvPr id="46" name="Straight Connector 45"/>
          <p:cNvCxnSpPr/>
          <p:nvPr/>
        </p:nvCxnSpPr>
        <p:spPr>
          <a:xfrm flipH="1">
            <a:off x="680302" y="5253938"/>
            <a:ext cx="5173127" cy="0"/>
          </a:xfrm>
          <a:prstGeom prst="line">
            <a:avLst/>
          </a:prstGeom>
          <a:noFill/>
          <a:ln w="19050" cap="flat" cmpd="sng" algn="ctr">
            <a:solidFill>
              <a:srgbClr val="FFFFFF">
                <a:lumMod val="85000"/>
              </a:srgbClr>
            </a:solidFill>
            <a:prstDash val="solid"/>
            <a:headEnd type="none"/>
            <a:tailEnd type="none"/>
          </a:ln>
          <a:effectLst/>
        </p:spPr>
      </p:cxnSp>
      <p:grpSp>
        <p:nvGrpSpPr>
          <p:cNvPr id="11" name="Group 10"/>
          <p:cNvGrpSpPr/>
          <p:nvPr/>
        </p:nvGrpSpPr>
        <p:grpSpPr>
          <a:xfrm>
            <a:off x="764114" y="4407115"/>
            <a:ext cx="531744" cy="675840"/>
            <a:chOff x="-1160421" y="4688106"/>
            <a:chExt cx="492501" cy="625054"/>
          </a:xfrm>
          <a:solidFill>
            <a:schemeClr val="tx2"/>
          </a:solidFill>
        </p:grpSpPr>
        <p:grpSp>
          <p:nvGrpSpPr>
            <p:cNvPr id="246" name="Group 245"/>
            <p:cNvGrpSpPr/>
            <p:nvPr/>
          </p:nvGrpSpPr>
          <p:grpSpPr>
            <a:xfrm>
              <a:off x="-1160421" y="4688106"/>
              <a:ext cx="352898" cy="470028"/>
              <a:chOff x="11754232" y="5020860"/>
              <a:chExt cx="165941" cy="221019"/>
            </a:xfrm>
            <a:grpFill/>
          </p:grpSpPr>
          <p:sp>
            <p:nvSpPr>
              <p:cNvPr id="247" name="Freeform 81"/>
              <p:cNvSpPr>
                <a:spLocks noChangeArrowheads="1"/>
              </p:cNvSpPr>
              <p:nvPr/>
            </p:nvSpPr>
            <p:spPr bwMode="auto">
              <a:xfrm>
                <a:off x="11754232" y="5020860"/>
                <a:ext cx="165941" cy="221019"/>
              </a:xfrm>
              <a:custGeom>
                <a:avLst/>
                <a:gdLst>
                  <a:gd name="T0" fmla="*/ 4460 w 9314"/>
                  <a:gd name="T1" fmla="*/ 1654 h 12403"/>
                  <a:gd name="T2" fmla="*/ 4460 w 9314"/>
                  <a:gd name="T3" fmla="*/ 1654 h 12403"/>
                  <a:gd name="T4" fmla="*/ 4460 w 9314"/>
                  <a:gd name="T5" fmla="*/ 0 h 12403"/>
                  <a:gd name="T6" fmla="*/ 1195 w 9314"/>
                  <a:gd name="T7" fmla="*/ 0 h 12403"/>
                  <a:gd name="T8" fmla="*/ 1195 w 9314"/>
                  <a:gd name="T9" fmla="*/ 0 h 12403"/>
                  <a:gd name="T10" fmla="*/ 1195 w 9314"/>
                  <a:gd name="T11" fmla="*/ 1654 h 12403"/>
                  <a:gd name="T12" fmla="*/ 1195 w 9314"/>
                  <a:gd name="T13" fmla="*/ 1654 h 12403"/>
                  <a:gd name="T14" fmla="*/ 0 w 9314"/>
                  <a:gd name="T15" fmla="*/ 1654 h 12403"/>
                  <a:gd name="T16" fmla="*/ 0 w 9314"/>
                  <a:gd name="T17" fmla="*/ 1654 h 12403"/>
                  <a:gd name="T18" fmla="*/ 0 w 9314"/>
                  <a:gd name="T19" fmla="*/ 6243 h 12403"/>
                  <a:gd name="T20" fmla="*/ 0 w 9314"/>
                  <a:gd name="T21" fmla="*/ 6243 h 12403"/>
                  <a:gd name="T22" fmla="*/ 0 w 9314"/>
                  <a:gd name="T23" fmla="*/ 6243 h 12403"/>
                  <a:gd name="T24" fmla="*/ 0 w 9314"/>
                  <a:gd name="T25" fmla="*/ 7347 h 12403"/>
                  <a:gd name="T26" fmla="*/ 0 w 9314"/>
                  <a:gd name="T27" fmla="*/ 7347 h 12403"/>
                  <a:gd name="T28" fmla="*/ 0 w 9314"/>
                  <a:gd name="T29" fmla="*/ 7347 h 12403"/>
                  <a:gd name="T30" fmla="*/ 0 w 9314"/>
                  <a:gd name="T31" fmla="*/ 7347 h 12403"/>
                  <a:gd name="T32" fmla="*/ 0 w 9314"/>
                  <a:gd name="T33" fmla="*/ 12402 h 12403"/>
                  <a:gd name="T34" fmla="*/ 0 w 9314"/>
                  <a:gd name="T35" fmla="*/ 12402 h 12403"/>
                  <a:gd name="T36" fmla="*/ 9313 w 9314"/>
                  <a:gd name="T37" fmla="*/ 12402 h 12403"/>
                  <a:gd name="T38" fmla="*/ 9313 w 9314"/>
                  <a:gd name="T39" fmla="*/ 1654 h 12403"/>
                  <a:gd name="T40" fmla="*/ 9313 w 9314"/>
                  <a:gd name="T41" fmla="*/ 1654 h 12403"/>
                  <a:gd name="T42" fmla="*/ 4460 w 9314"/>
                  <a:gd name="T43" fmla="*/ 1654 h 12403"/>
                  <a:gd name="T44" fmla="*/ 2065 w 9314"/>
                  <a:gd name="T45" fmla="*/ 883 h 12403"/>
                  <a:gd name="T46" fmla="*/ 2065 w 9314"/>
                  <a:gd name="T47" fmla="*/ 883 h 12403"/>
                  <a:gd name="T48" fmla="*/ 3591 w 9314"/>
                  <a:gd name="T49" fmla="*/ 883 h 12403"/>
                  <a:gd name="T50" fmla="*/ 3591 w 9314"/>
                  <a:gd name="T51" fmla="*/ 883 h 12403"/>
                  <a:gd name="T52" fmla="*/ 3591 w 9314"/>
                  <a:gd name="T53" fmla="*/ 1654 h 12403"/>
                  <a:gd name="T54" fmla="*/ 3591 w 9314"/>
                  <a:gd name="T55" fmla="*/ 1654 h 12403"/>
                  <a:gd name="T56" fmla="*/ 2065 w 9314"/>
                  <a:gd name="T57" fmla="*/ 1654 h 12403"/>
                  <a:gd name="T58" fmla="*/ 2065 w 9314"/>
                  <a:gd name="T59" fmla="*/ 883 h 12403"/>
                  <a:gd name="T60" fmla="*/ 8480 w 9314"/>
                  <a:gd name="T61" fmla="*/ 7279 h 12403"/>
                  <a:gd name="T62" fmla="*/ 8480 w 9314"/>
                  <a:gd name="T63" fmla="*/ 7279 h 12403"/>
                  <a:gd name="T64" fmla="*/ 8480 w 9314"/>
                  <a:gd name="T65" fmla="*/ 11519 h 12403"/>
                  <a:gd name="T66" fmla="*/ 8480 w 9314"/>
                  <a:gd name="T67" fmla="*/ 11519 h 12403"/>
                  <a:gd name="T68" fmla="*/ 6201 w 9314"/>
                  <a:gd name="T69" fmla="*/ 11519 h 12403"/>
                  <a:gd name="T70" fmla="*/ 5330 w 9314"/>
                  <a:gd name="T71" fmla="*/ 11519 h 12403"/>
                  <a:gd name="T72" fmla="*/ 5330 w 9314"/>
                  <a:gd name="T73" fmla="*/ 11519 h 12403"/>
                  <a:gd name="T74" fmla="*/ 4025 w 9314"/>
                  <a:gd name="T75" fmla="*/ 11519 h 12403"/>
                  <a:gd name="T76" fmla="*/ 3155 w 9314"/>
                  <a:gd name="T77" fmla="*/ 11519 h 12403"/>
                  <a:gd name="T78" fmla="*/ 3155 w 9314"/>
                  <a:gd name="T79" fmla="*/ 11519 h 12403"/>
                  <a:gd name="T80" fmla="*/ 870 w 9314"/>
                  <a:gd name="T81" fmla="*/ 11519 h 12403"/>
                  <a:gd name="T82" fmla="*/ 870 w 9314"/>
                  <a:gd name="T83" fmla="*/ 11519 h 12403"/>
                  <a:gd name="T84" fmla="*/ 870 w 9314"/>
                  <a:gd name="T85" fmla="*/ 7347 h 12403"/>
                  <a:gd name="T86" fmla="*/ 870 w 9314"/>
                  <a:gd name="T87" fmla="*/ 7347 h 12403"/>
                  <a:gd name="T88" fmla="*/ 870 w 9314"/>
                  <a:gd name="T89" fmla="*/ 6243 h 12403"/>
                  <a:gd name="T90" fmla="*/ 870 w 9314"/>
                  <a:gd name="T91" fmla="*/ 6243 h 12403"/>
                  <a:gd name="T92" fmla="*/ 870 w 9314"/>
                  <a:gd name="T93" fmla="*/ 2537 h 12403"/>
                  <a:gd name="T94" fmla="*/ 870 w 9314"/>
                  <a:gd name="T95" fmla="*/ 2537 h 12403"/>
                  <a:gd name="T96" fmla="*/ 1195 w 9314"/>
                  <a:gd name="T97" fmla="*/ 2537 h 12403"/>
                  <a:gd name="T98" fmla="*/ 1195 w 9314"/>
                  <a:gd name="T99" fmla="*/ 2537 h 12403"/>
                  <a:gd name="T100" fmla="*/ 4460 w 9314"/>
                  <a:gd name="T101" fmla="*/ 2537 h 12403"/>
                  <a:gd name="T102" fmla="*/ 8480 w 9314"/>
                  <a:gd name="T103" fmla="*/ 2537 h 12403"/>
                  <a:gd name="T104" fmla="*/ 8480 w 9314"/>
                  <a:gd name="T105" fmla="*/ 2537 h 12403"/>
                  <a:gd name="T106" fmla="*/ 8480 w 9314"/>
                  <a:gd name="T107" fmla="*/ 6171 h 12403"/>
                  <a:gd name="T108" fmla="*/ 8480 w 9314"/>
                  <a:gd name="T109" fmla="*/ 6171 h 12403"/>
                  <a:gd name="T110" fmla="*/ 8480 w 9314"/>
                  <a:gd name="T111" fmla="*/ 7279 h 1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14" h="12403">
                    <a:moveTo>
                      <a:pt x="4460" y="1654"/>
                    </a:moveTo>
                    <a:lnTo>
                      <a:pt x="4460" y="1654"/>
                    </a:lnTo>
                    <a:lnTo>
                      <a:pt x="4460" y="0"/>
                    </a:lnTo>
                    <a:lnTo>
                      <a:pt x="1195" y="0"/>
                    </a:lnTo>
                    <a:lnTo>
                      <a:pt x="1195" y="0"/>
                    </a:lnTo>
                    <a:lnTo>
                      <a:pt x="1195" y="1654"/>
                    </a:lnTo>
                    <a:lnTo>
                      <a:pt x="1195" y="1654"/>
                    </a:lnTo>
                    <a:lnTo>
                      <a:pt x="0" y="1654"/>
                    </a:lnTo>
                    <a:lnTo>
                      <a:pt x="0" y="1654"/>
                    </a:lnTo>
                    <a:lnTo>
                      <a:pt x="0" y="6243"/>
                    </a:lnTo>
                    <a:lnTo>
                      <a:pt x="0" y="6243"/>
                    </a:lnTo>
                    <a:lnTo>
                      <a:pt x="0" y="6243"/>
                    </a:lnTo>
                    <a:lnTo>
                      <a:pt x="0" y="7347"/>
                    </a:lnTo>
                    <a:lnTo>
                      <a:pt x="0" y="7347"/>
                    </a:lnTo>
                    <a:lnTo>
                      <a:pt x="0" y="7347"/>
                    </a:lnTo>
                    <a:lnTo>
                      <a:pt x="0" y="7347"/>
                    </a:lnTo>
                    <a:lnTo>
                      <a:pt x="0" y="12402"/>
                    </a:lnTo>
                    <a:lnTo>
                      <a:pt x="0" y="12402"/>
                    </a:lnTo>
                    <a:lnTo>
                      <a:pt x="9313" y="12402"/>
                    </a:lnTo>
                    <a:lnTo>
                      <a:pt x="9313" y="1654"/>
                    </a:lnTo>
                    <a:lnTo>
                      <a:pt x="9313" y="1654"/>
                    </a:lnTo>
                    <a:lnTo>
                      <a:pt x="4460" y="1654"/>
                    </a:lnTo>
                    <a:close/>
                    <a:moveTo>
                      <a:pt x="2065" y="883"/>
                    </a:moveTo>
                    <a:lnTo>
                      <a:pt x="2065" y="883"/>
                    </a:lnTo>
                    <a:lnTo>
                      <a:pt x="3591" y="883"/>
                    </a:lnTo>
                    <a:lnTo>
                      <a:pt x="3591" y="883"/>
                    </a:lnTo>
                    <a:lnTo>
                      <a:pt x="3591" y="1654"/>
                    </a:lnTo>
                    <a:lnTo>
                      <a:pt x="3591" y="1654"/>
                    </a:lnTo>
                    <a:lnTo>
                      <a:pt x="2065" y="1654"/>
                    </a:lnTo>
                    <a:lnTo>
                      <a:pt x="2065" y="883"/>
                    </a:lnTo>
                    <a:close/>
                    <a:moveTo>
                      <a:pt x="8480" y="7279"/>
                    </a:moveTo>
                    <a:lnTo>
                      <a:pt x="8480" y="7279"/>
                    </a:lnTo>
                    <a:lnTo>
                      <a:pt x="8480" y="11519"/>
                    </a:lnTo>
                    <a:lnTo>
                      <a:pt x="8480" y="11519"/>
                    </a:lnTo>
                    <a:lnTo>
                      <a:pt x="6201" y="11519"/>
                    </a:lnTo>
                    <a:lnTo>
                      <a:pt x="5330" y="11519"/>
                    </a:lnTo>
                    <a:lnTo>
                      <a:pt x="5330" y="11519"/>
                    </a:lnTo>
                    <a:lnTo>
                      <a:pt x="4025" y="11519"/>
                    </a:lnTo>
                    <a:lnTo>
                      <a:pt x="3155" y="11519"/>
                    </a:lnTo>
                    <a:lnTo>
                      <a:pt x="3155" y="11519"/>
                    </a:lnTo>
                    <a:lnTo>
                      <a:pt x="870" y="11519"/>
                    </a:lnTo>
                    <a:lnTo>
                      <a:pt x="870" y="11519"/>
                    </a:lnTo>
                    <a:lnTo>
                      <a:pt x="870" y="7347"/>
                    </a:lnTo>
                    <a:lnTo>
                      <a:pt x="870" y="7347"/>
                    </a:lnTo>
                    <a:lnTo>
                      <a:pt x="870" y="6243"/>
                    </a:lnTo>
                    <a:lnTo>
                      <a:pt x="870" y="6243"/>
                    </a:lnTo>
                    <a:lnTo>
                      <a:pt x="870" y="2537"/>
                    </a:lnTo>
                    <a:lnTo>
                      <a:pt x="870" y="2537"/>
                    </a:lnTo>
                    <a:lnTo>
                      <a:pt x="1195" y="2537"/>
                    </a:lnTo>
                    <a:lnTo>
                      <a:pt x="1195" y="2537"/>
                    </a:lnTo>
                    <a:lnTo>
                      <a:pt x="4460" y="2537"/>
                    </a:lnTo>
                    <a:lnTo>
                      <a:pt x="8480" y="2537"/>
                    </a:lnTo>
                    <a:lnTo>
                      <a:pt x="8480" y="2537"/>
                    </a:lnTo>
                    <a:lnTo>
                      <a:pt x="8480" y="6171"/>
                    </a:lnTo>
                    <a:lnTo>
                      <a:pt x="8480" y="6171"/>
                    </a:lnTo>
                    <a:lnTo>
                      <a:pt x="8480" y="7279"/>
                    </a:lnTo>
                    <a:close/>
                  </a:path>
                </a:pathLst>
              </a:custGeom>
              <a:grpFill/>
              <a:ln w="19050" cap="sq">
                <a:solidFill>
                  <a:schemeClr val="bg1">
                    <a:lumMod val="95000"/>
                  </a:schemeClr>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11"/>
                <a:endParaRPr lang="en-US" sz="1731" dirty="0">
                  <a:solidFill>
                    <a:srgbClr val="000000"/>
                  </a:solidFill>
                  <a:latin typeface="Segoe UI"/>
                </a:endParaRPr>
              </a:p>
            </p:txBody>
          </p:sp>
          <p:sp>
            <p:nvSpPr>
              <p:cNvPr id="248" name="Freeform 82"/>
              <p:cNvSpPr>
                <a:spLocks noChangeArrowheads="1"/>
              </p:cNvSpPr>
              <p:nvPr/>
            </p:nvSpPr>
            <p:spPr bwMode="auto">
              <a:xfrm>
                <a:off x="11787633" y="5099428"/>
                <a:ext cx="38735" cy="39285"/>
              </a:xfrm>
              <a:custGeom>
                <a:avLst/>
                <a:gdLst>
                  <a:gd name="T0" fmla="*/ 0 w 2176"/>
                  <a:gd name="T1" fmla="*/ 1831 h 2207"/>
                  <a:gd name="T2" fmla="*/ 0 w 2176"/>
                  <a:gd name="T3" fmla="*/ 2206 h 2207"/>
                  <a:gd name="T4" fmla="*/ 0 w 2176"/>
                  <a:gd name="T5" fmla="*/ 2206 h 2207"/>
                  <a:gd name="T6" fmla="*/ 2175 w 2176"/>
                  <a:gd name="T7" fmla="*/ 2206 h 2207"/>
                  <a:gd name="T8" fmla="*/ 2175 w 2176"/>
                  <a:gd name="T9" fmla="*/ 2206 h 2207"/>
                  <a:gd name="T10" fmla="*/ 2175 w 2176"/>
                  <a:gd name="T11" fmla="*/ 1831 h 2207"/>
                  <a:gd name="T12" fmla="*/ 2175 w 2176"/>
                  <a:gd name="T13" fmla="*/ 1831 h 2207"/>
                  <a:gd name="T14" fmla="*/ 2175 w 2176"/>
                  <a:gd name="T15" fmla="*/ 0 h 2207"/>
                  <a:gd name="T16" fmla="*/ 2175 w 2176"/>
                  <a:gd name="T17" fmla="*/ 0 h 2207"/>
                  <a:gd name="T18" fmla="*/ 0 w 2176"/>
                  <a:gd name="T19" fmla="*/ 0 h 2207"/>
                  <a:gd name="T20" fmla="*/ 0 w 2176"/>
                  <a:gd name="T21" fmla="*/ 1831 h 2207"/>
                  <a:gd name="T22" fmla="*/ 576 w 2176"/>
                  <a:gd name="T23" fmla="*/ 582 h 2207"/>
                  <a:gd name="T24" fmla="*/ 576 w 2176"/>
                  <a:gd name="T25" fmla="*/ 582 h 2207"/>
                  <a:gd name="T26" fmla="*/ 1599 w 2176"/>
                  <a:gd name="T27" fmla="*/ 582 h 2207"/>
                  <a:gd name="T28" fmla="*/ 1599 w 2176"/>
                  <a:gd name="T29" fmla="*/ 582 h 2207"/>
                  <a:gd name="T30" fmla="*/ 1599 w 2176"/>
                  <a:gd name="T31" fmla="*/ 1624 h 2207"/>
                  <a:gd name="T32" fmla="*/ 1599 w 2176"/>
                  <a:gd name="T33" fmla="*/ 1624 h 2207"/>
                  <a:gd name="T34" fmla="*/ 576 w 2176"/>
                  <a:gd name="T35" fmla="*/ 1624 h 2207"/>
                  <a:gd name="T36" fmla="*/ 576 w 2176"/>
                  <a:gd name="T37" fmla="*/ 582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76" h="2207">
                    <a:moveTo>
                      <a:pt x="0" y="1831"/>
                    </a:moveTo>
                    <a:lnTo>
                      <a:pt x="0" y="2206"/>
                    </a:lnTo>
                    <a:lnTo>
                      <a:pt x="0" y="2206"/>
                    </a:lnTo>
                    <a:lnTo>
                      <a:pt x="2175" y="2206"/>
                    </a:lnTo>
                    <a:lnTo>
                      <a:pt x="2175" y="2206"/>
                    </a:lnTo>
                    <a:lnTo>
                      <a:pt x="2175" y="1831"/>
                    </a:lnTo>
                    <a:lnTo>
                      <a:pt x="2175" y="1831"/>
                    </a:lnTo>
                    <a:lnTo>
                      <a:pt x="2175" y="0"/>
                    </a:lnTo>
                    <a:lnTo>
                      <a:pt x="2175" y="0"/>
                    </a:lnTo>
                    <a:lnTo>
                      <a:pt x="0" y="0"/>
                    </a:lnTo>
                    <a:lnTo>
                      <a:pt x="0" y="1831"/>
                    </a:lnTo>
                    <a:close/>
                    <a:moveTo>
                      <a:pt x="576" y="582"/>
                    </a:moveTo>
                    <a:lnTo>
                      <a:pt x="576" y="582"/>
                    </a:lnTo>
                    <a:lnTo>
                      <a:pt x="1599" y="582"/>
                    </a:lnTo>
                    <a:lnTo>
                      <a:pt x="1599" y="582"/>
                    </a:lnTo>
                    <a:lnTo>
                      <a:pt x="1599" y="1624"/>
                    </a:lnTo>
                    <a:lnTo>
                      <a:pt x="1599" y="1624"/>
                    </a:lnTo>
                    <a:lnTo>
                      <a:pt x="576" y="1624"/>
                    </a:lnTo>
                    <a:lnTo>
                      <a:pt x="576" y="582"/>
                    </a:lnTo>
                    <a:close/>
                  </a:path>
                </a:pathLst>
              </a:custGeom>
              <a:grpFill/>
              <a:ln w="9525" cap="flat">
                <a:solidFill>
                  <a:schemeClr val="bg1">
                    <a:lumMod val="95000"/>
                  </a:schemeClr>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11"/>
                <a:endParaRPr lang="en-US" sz="1731" dirty="0">
                  <a:solidFill>
                    <a:srgbClr val="000000"/>
                  </a:solidFill>
                  <a:latin typeface="Segoe UI"/>
                </a:endParaRPr>
              </a:p>
            </p:txBody>
          </p:sp>
          <p:sp>
            <p:nvSpPr>
              <p:cNvPr id="249" name="Freeform 83"/>
              <p:cNvSpPr>
                <a:spLocks noChangeArrowheads="1"/>
              </p:cNvSpPr>
              <p:nvPr/>
            </p:nvSpPr>
            <p:spPr bwMode="auto">
              <a:xfrm>
                <a:off x="11849625" y="5099428"/>
                <a:ext cx="38735" cy="39285"/>
              </a:xfrm>
              <a:custGeom>
                <a:avLst/>
                <a:gdLst>
                  <a:gd name="T0" fmla="*/ 0 w 2176"/>
                  <a:gd name="T1" fmla="*/ 1831 h 2207"/>
                  <a:gd name="T2" fmla="*/ 0 w 2176"/>
                  <a:gd name="T3" fmla="*/ 2206 h 2207"/>
                  <a:gd name="T4" fmla="*/ 0 w 2176"/>
                  <a:gd name="T5" fmla="*/ 2206 h 2207"/>
                  <a:gd name="T6" fmla="*/ 2175 w 2176"/>
                  <a:gd name="T7" fmla="*/ 2206 h 2207"/>
                  <a:gd name="T8" fmla="*/ 2175 w 2176"/>
                  <a:gd name="T9" fmla="*/ 2206 h 2207"/>
                  <a:gd name="T10" fmla="*/ 2175 w 2176"/>
                  <a:gd name="T11" fmla="*/ 1831 h 2207"/>
                  <a:gd name="T12" fmla="*/ 2175 w 2176"/>
                  <a:gd name="T13" fmla="*/ 1831 h 2207"/>
                  <a:gd name="T14" fmla="*/ 2175 w 2176"/>
                  <a:gd name="T15" fmla="*/ 0 h 2207"/>
                  <a:gd name="T16" fmla="*/ 2175 w 2176"/>
                  <a:gd name="T17" fmla="*/ 0 h 2207"/>
                  <a:gd name="T18" fmla="*/ 0 w 2176"/>
                  <a:gd name="T19" fmla="*/ 0 h 2207"/>
                  <a:gd name="T20" fmla="*/ 0 w 2176"/>
                  <a:gd name="T21" fmla="*/ 1831 h 2207"/>
                  <a:gd name="T22" fmla="*/ 570 w 2176"/>
                  <a:gd name="T23" fmla="*/ 582 h 2207"/>
                  <a:gd name="T24" fmla="*/ 570 w 2176"/>
                  <a:gd name="T25" fmla="*/ 582 h 2207"/>
                  <a:gd name="T26" fmla="*/ 1599 w 2176"/>
                  <a:gd name="T27" fmla="*/ 582 h 2207"/>
                  <a:gd name="T28" fmla="*/ 1599 w 2176"/>
                  <a:gd name="T29" fmla="*/ 582 h 2207"/>
                  <a:gd name="T30" fmla="*/ 1599 w 2176"/>
                  <a:gd name="T31" fmla="*/ 1624 h 2207"/>
                  <a:gd name="T32" fmla="*/ 1599 w 2176"/>
                  <a:gd name="T33" fmla="*/ 1624 h 2207"/>
                  <a:gd name="T34" fmla="*/ 570 w 2176"/>
                  <a:gd name="T35" fmla="*/ 1624 h 2207"/>
                  <a:gd name="T36" fmla="*/ 570 w 2176"/>
                  <a:gd name="T37" fmla="*/ 582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76" h="2207">
                    <a:moveTo>
                      <a:pt x="0" y="1831"/>
                    </a:moveTo>
                    <a:lnTo>
                      <a:pt x="0" y="2206"/>
                    </a:lnTo>
                    <a:lnTo>
                      <a:pt x="0" y="2206"/>
                    </a:lnTo>
                    <a:lnTo>
                      <a:pt x="2175" y="2206"/>
                    </a:lnTo>
                    <a:lnTo>
                      <a:pt x="2175" y="2206"/>
                    </a:lnTo>
                    <a:lnTo>
                      <a:pt x="2175" y="1831"/>
                    </a:lnTo>
                    <a:lnTo>
                      <a:pt x="2175" y="1831"/>
                    </a:lnTo>
                    <a:lnTo>
                      <a:pt x="2175" y="0"/>
                    </a:lnTo>
                    <a:lnTo>
                      <a:pt x="2175" y="0"/>
                    </a:lnTo>
                    <a:lnTo>
                      <a:pt x="0" y="0"/>
                    </a:lnTo>
                    <a:lnTo>
                      <a:pt x="0" y="1831"/>
                    </a:lnTo>
                    <a:close/>
                    <a:moveTo>
                      <a:pt x="570" y="582"/>
                    </a:moveTo>
                    <a:lnTo>
                      <a:pt x="570" y="582"/>
                    </a:lnTo>
                    <a:lnTo>
                      <a:pt x="1599" y="582"/>
                    </a:lnTo>
                    <a:lnTo>
                      <a:pt x="1599" y="582"/>
                    </a:lnTo>
                    <a:lnTo>
                      <a:pt x="1599" y="1624"/>
                    </a:lnTo>
                    <a:lnTo>
                      <a:pt x="1599" y="1624"/>
                    </a:lnTo>
                    <a:lnTo>
                      <a:pt x="570" y="1624"/>
                    </a:lnTo>
                    <a:lnTo>
                      <a:pt x="570" y="582"/>
                    </a:lnTo>
                    <a:close/>
                  </a:path>
                </a:pathLst>
              </a:custGeom>
              <a:grpFill/>
              <a:ln w="9525" cap="flat">
                <a:solidFill>
                  <a:schemeClr val="bg1">
                    <a:lumMod val="95000"/>
                  </a:schemeClr>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11"/>
                <a:endParaRPr lang="en-US" sz="1731" dirty="0">
                  <a:solidFill>
                    <a:srgbClr val="000000"/>
                  </a:solidFill>
                  <a:latin typeface="Segoe UI"/>
                </a:endParaRPr>
              </a:p>
            </p:txBody>
          </p:sp>
          <p:sp>
            <p:nvSpPr>
              <p:cNvPr id="250" name="Freeform 84"/>
              <p:cNvSpPr>
                <a:spLocks noChangeArrowheads="1"/>
              </p:cNvSpPr>
              <p:nvPr/>
            </p:nvSpPr>
            <p:spPr bwMode="auto">
              <a:xfrm>
                <a:off x="11787633" y="5162520"/>
                <a:ext cx="38735" cy="39285"/>
              </a:xfrm>
              <a:custGeom>
                <a:avLst/>
                <a:gdLst>
                  <a:gd name="T0" fmla="*/ 0 w 2176"/>
                  <a:gd name="T1" fmla="*/ 1826 h 2207"/>
                  <a:gd name="T2" fmla="*/ 0 w 2176"/>
                  <a:gd name="T3" fmla="*/ 2206 h 2207"/>
                  <a:gd name="T4" fmla="*/ 0 w 2176"/>
                  <a:gd name="T5" fmla="*/ 2206 h 2207"/>
                  <a:gd name="T6" fmla="*/ 2175 w 2176"/>
                  <a:gd name="T7" fmla="*/ 2206 h 2207"/>
                  <a:gd name="T8" fmla="*/ 2175 w 2176"/>
                  <a:gd name="T9" fmla="*/ 2206 h 2207"/>
                  <a:gd name="T10" fmla="*/ 2175 w 2176"/>
                  <a:gd name="T11" fmla="*/ 1826 h 2207"/>
                  <a:gd name="T12" fmla="*/ 2175 w 2176"/>
                  <a:gd name="T13" fmla="*/ 1826 h 2207"/>
                  <a:gd name="T14" fmla="*/ 2175 w 2176"/>
                  <a:gd name="T15" fmla="*/ 0 h 2207"/>
                  <a:gd name="T16" fmla="*/ 2175 w 2176"/>
                  <a:gd name="T17" fmla="*/ 0 h 2207"/>
                  <a:gd name="T18" fmla="*/ 0 w 2176"/>
                  <a:gd name="T19" fmla="*/ 0 h 2207"/>
                  <a:gd name="T20" fmla="*/ 0 w 2176"/>
                  <a:gd name="T21" fmla="*/ 1826 h 2207"/>
                  <a:gd name="T22" fmla="*/ 576 w 2176"/>
                  <a:gd name="T23" fmla="*/ 582 h 2207"/>
                  <a:gd name="T24" fmla="*/ 576 w 2176"/>
                  <a:gd name="T25" fmla="*/ 582 h 2207"/>
                  <a:gd name="T26" fmla="*/ 1599 w 2176"/>
                  <a:gd name="T27" fmla="*/ 582 h 2207"/>
                  <a:gd name="T28" fmla="*/ 1599 w 2176"/>
                  <a:gd name="T29" fmla="*/ 582 h 2207"/>
                  <a:gd name="T30" fmla="*/ 1599 w 2176"/>
                  <a:gd name="T31" fmla="*/ 1624 h 2207"/>
                  <a:gd name="T32" fmla="*/ 1599 w 2176"/>
                  <a:gd name="T33" fmla="*/ 1624 h 2207"/>
                  <a:gd name="T34" fmla="*/ 576 w 2176"/>
                  <a:gd name="T35" fmla="*/ 1624 h 2207"/>
                  <a:gd name="T36" fmla="*/ 576 w 2176"/>
                  <a:gd name="T37" fmla="*/ 582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76" h="2207">
                    <a:moveTo>
                      <a:pt x="0" y="1826"/>
                    </a:moveTo>
                    <a:lnTo>
                      <a:pt x="0" y="2206"/>
                    </a:lnTo>
                    <a:lnTo>
                      <a:pt x="0" y="2206"/>
                    </a:lnTo>
                    <a:lnTo>
                      <a:pt x="2175" y="2206"/>
                    </a:lnTo>
                    <a:lnTo>
                      <a:pt x="2175" y="2206"/>
                    </a:lnTo>
                    <a:lnTo>
                      <a:pt x="2175" y="1826"/>
                    </a:lnTo>
                    <a:lnTo>
                      <a:pt x="2175" y="1826"/>
                    </a:lnTo>
                    <a:lnTo>
                      <a:pt x="2175" y="0"/>
                    </a:lnTo>
                    <a:lnTo>
                      <a:pt x="2175" y="0"/>
                    </a:lnTo>
                    <a:lnTo>
                      <a:pt x="0" y="0"/>
                    </a:lnTo>
                    <a:lnTo>
                      <a:pt x="0" y="1826"/>
                    </a:lnTo>
                    <a:close/>
                    <a:moveTo>
                      <a:pt x="576" y="582"/>
                    </a:moveTo>
                    <a:lnTo>
                      <a:pt x="576" y="582"/>
                    </a:lnTo>
                    <a:lnTo>
                      <a:pt x="1599" y="582"/>
                    </a:lnTo>
                    <a:lnTo>
                      <a:pt x="1599" y="582"/>
                    </a:lnTo>
                    <a:lnTo>
                      <a:pt x="1599" y="1624"/>
                    </a:lnTo>
                    <a:lnTo>
                      <a:pt x="1599" y="1624"/>
                    </a:lnTo>
                    <a:lnTo>
                      <a:pt x="576" y="1624"/>
                    </a:lnTo>
                    <a:lnTo>
                      <a:pt x="576" y="582"/>
                    </a:lnTo>
                    <a:close/>
                  </a:path>
                </a:pathLst>
              </a:custGeom>
              <a:grpFill/>
              <a:ln w="9525" cap="flat">
                <a:solidFill>
                  <a:schemeClr val="bg1">
                    <a:lumMod val="95000"/>
                  </a:schemeClr>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11"/>
                <a:endParaRPr lang="en-US" sz="1731" dirty="0">
                  <a:solidFill>
                    <a:srgbClr val="000000"/>
                  </a:solidFill>
                  <a:latin typeface="Segoe UI"/>
                </a:endParaRPr>
              </a:p>
            </p:txBody>
          </p:sp>
          <p:sp>
            <p:nvSpPr>
              <p:cNvPr id="251" name="Freeform 85"/>
              <p:cNvSpPr>
                <a:spLocks noChangeArrowheads="1"/>
              </p:cNvSpPr>
              <p:nvPr/>
            </p:nvSpPr>
            <p:spPr bwMode="auto">
              <a:xfrm>
                <a:off x="11849625" y="5162520"/>
                <a:ext cx="38735" cy="39285"/>
              </a:xfrm>
              <a:custGeom>
                <a:avLst/>
                <a:gdLst>
                  <a:gd name="T0" fmla="*/ 0 w 2176"/>
                  <a:gd name="T1" fmla="*/ 1826 h 2207"/>
                  <a:gd name="T2" fmla="*/ 0 w 2176"/>
                  <a:gd name="T3" fmla="*/ 2206 h 2207"/>
                  <a:gd name="T4" fmla="*/ 0 w 2176"/>
                  <a:gd name="T5" fmla="*/ 2206 h 2207"/>
                  <a:gd name="T6" fmla="*/ 2175 w 2176"/>
                  <a:gd name="T7" fmla="*/ 2206 h 2207"/>
                  <a:gd name="T8" fmla="*/ 2175 w 2176"/>
                  <a:gd name="T9" fmla="*/ 2206 h 2207"/>
                  <a:gd name="T10" fmla="*/ 2175 w 2176"/>
                  <a:gd name="T11" fmla="*/ 1826 h 2207"/>
                  <a:gd name="T12" fmla="*/ 2175 w 2176"/>
                  <a:gd name="T13" fmla="*/ 1826 h 2207"/>
                  <a:gd name="T14" fmla="*/ 2175 w 2176"/>
                  <a:gd name="T15" fmla="*/ 0 h 2207"/>
                  <a:gd name="T16" fmla="*/ 2175 w 2176"/>
                  <a:gd name="T17" fmla="*/ 0 h 2207"/>
                  <a:gd name="T18" fmla="*/ 0 w 2176"/>
                  <a:gd name="T19" fmla="*/ 0 h 2207"/>
                  <a:gd name="T20" fmla="*/ 0 w 2176"/>
                  <a:gd name="T21" fmla="*/ 1826 h 2207"/>
                  <a:gd name="T22" fmla="*/ 570 w 2176"/>
                  <a:gd name="T23" fmla="*/ 582 h 2207"/>
                  <a:gd name="T24" fmla="*/ 570 w 2176"/>
                  <a:gd name="T25" fmla="*/ 582 h 2207"/>
                  <a:gd name="T26" fmla="*/ 1599 w 2176"/>
                  <a:gd name="T27" fmla="*/ 582 h 2207"/>
                  <a:gd name="T28" fmla="*/ 1599 w 2176"/>
                  <a:gd name="T29" fmla="*/ 582 h 2207"/>
                  <a:gd name="T30" fmla="*/ 1599 w 2176"/>
                  <a:gd name="T31" fmla="*/ 1624 h 2207"/>
                  <a:gd name="T32" fmla="*/ 1599 w 2176"/>
                  <a:gd name="T33" fmla="*/ 1624 h 2207"/>
                  <a:gd name="T34" fmla="*/ 570 w 2176"/>
                  <a:gd name="T35" fmla="*/ 1624 h 2207"/>
                  <a:gd name="T36" fmla="*/ 570 w 2176"/>
                  <a:gd name="T37" fmla="*/ 582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76" h="2207">
                    <a:moveTo>
                      <a:pt x="0" y="1826"/>
                    </a:moveTo>
                    <a:lnTo>
                      <a:pt x="0" y="2206"/>
                    </a:lnTo>
                    <a:lnTo>
                      <a:pt x="0" y="2206"/>
                    </a:lnTo>
                    <a:lnTo>
                      <a:pt x="2175" y="2206"/>
                    </a:lnTo>
                    <a:lnTo>
                      <a:pt x="2175" y="2206"/>
                    </a:lnTo>
                    <a:lnTo>
                      <a:pt x="2175" y="1826"/>
                    </a:lnTo>
                    <a:lnTo>
                      <a:pt x="2175" y="1826"/>
                    </a:lnTo>
                    <a:lnTo>
                      <a:pt x="2175" y="0"/>
                    </a:lnTo>
                    <a:lnTo>
                      <a:pt x="2175" y="0"/>
                    </a:lnTo>
                    <a:lnTo>
                      <a:pt x="0" y="0"/>
                    </a:lnTo>
                    <a:lnTo>
                      <a:pt x="0" y="1826"/>
                    </a:lnTo>
                    <a:close/>
                    <a:moveTo>
                      <a:pt x="570" y="582"/>
                    </a:moveTo>
                    <a:lnTo>
                      <a:pt x="570" y="582"/>
                    </a:lnTo>
                    <a:lnTo>
                      <a:pt x="1599" y="582"/>
                    </a:lnTo>
                    <a:lnTo>
                      <a:pt x="1599" y="582"/>
                    </a:lnTo>
                    <a:lnTo>
                      <a:pt x="1599" y="1624"/>
                    </a:lnTo>
                    <a:lnTo>
                      <a:pt x="1599" y="1624"/>
                    </a:lnTo>
                    <a:lnTo>
                      <a:pt x="570" y="1624"/>
                    </a:lnTo>
                    <a:lnTo>
                      <a:pt x="570" y="582"/>
                    </a:lnTo>
                    <a:close/>
                  </a:path>
                </a:pathLst>
              </a:custGeom>
              <a:grpFill/>
              <a:ln w="9525" cap="flat">
                <a:solidFill>
                  <a:schemeClr val="bg1">
                    <a:lumMod val="95000"/>
                  </a:schemeClr>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11"/>
                <a:endParaRPr lang="en-US" sz="1731" dirty="0">
                  <a:solidFill>
                    <a:srgbClr val="000000"/>
                  </a:solidFill>
                  <a:latin typeface="Segoe UI"/>
                </a:endParaRPr>
              </a:p>
            </p:txBody>
          </p:sp>
        </p:grpSp>
        <p:sp>
          <p:nvSpPr>
            <p:cNvPr id="10" name="Rectangle 9"/>
            <p:cNvSpPr/>
            <p:nvPr/>
          </p:nvSpPr>
          <p:spPr bwMode="auto">
            <a:xfrm>
              <a:off x="-1005763" y="4954627"/>
              <a:ext cx="246711" cy="249747"/>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Freeform 14"/>
            <p:cNvSpPr>
              <a:spLocks noEditPoints="1"/>
            </p:cNvSpPr>
            <p:nvPr/>
          </p:nvSpPr>
          <p:spPr bwMode="auto">
            <a:xfrm>
              <a:off x="-1007961" y="4984981"/>
              <a:ext cx="340041" cy="328179"/>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grpFill/>
            <a:ln>
              <a:solidFill>
                <a:schemeClr val="bg1">
                  <a:lumMod val="95000"/>
                </a:schemeClr>
              </a:solidFill>
            </a:ln>
          </p:spPr>
          <p:txBody>
            <a:bodyPr vert="horz" wrap="square" lIns="89641" tIns="44820" rIns="89641" bIns="44820" numCol="1" anchor="t" anchorCtr="0" compatLnSpc="1">
              <a:prstTxWarp prst="textNoShape">
                <a:avLst/>
              </a:prstTxWarp>
            </a:bodyPr>
            <a:lstStyle/>
            <a:p>
              <a:pPr defTabSz="914411"/>
              <a:endParaRPr lang="en-US" sz="1731" dirty="0">
                <a:solidFill>
                  <a:srgbClr val="000000"/>
                </a:solidFill>
                <a:latin typeface="Segoe UI"/>
              </a:endParaRPr>
            </a:p>
          </p:txBody>
        </p:sp>
      </p:grpSp>
      <p:sp>
        <p:nvSpPr>
          <p:cNvPr id="49" name="TextBox 48"/>
          <p:cNvSpPr txBox="1"/>
          <p:nvPr/>
        </p:nvSpPr>
        <p:spPr>
          <a:xfrm>
            <a:off x="6111909" y="2584918"/>
            <a:ext cx="5645036" cy="533259"/>
          </a:xfrm>
          <a:prstGeom prst="rect">
            <a:avLst/>
          </a:prstGeom>
          <a:noFill/>
        </p:spPr>
        <p:txBody>
          <a:bodyPr wrap="square" lIns="251997" tIns="140607" rIns="175759" bIns="140607" rtlCol="0" anchor="b">
            <a:spAutoFit/>
          </a:bodyPr>
          <a:lstStyle>
            <a:defPPr>
              <a:defRPr lang="en-US"/>
            </a:defPPr>
            <a:lvl1pPr defTabSz="896386">
              <a:lnSpc>
                <a:spcPct val="90000"/>
              </a:lnSpc>
              <a:spcAft>
                <a:spcPts val="576"/>
              </a:spcAft>
              <a:defRPr>
                <a:ln w="3175">
                  <a:noFill/>
                </a:ln>
                <a:solidFill>
                  <a:schemeClr val="tx2"/>
                </a:solidFill>
                <a:latin typeface="Segoe UI Semibold" panose="020B0702040204020203" pitchFamily="34" charset="0"/>
                <a:cs typeface="Segoe UI Semibold" panose="020B0702040204020203" pitchFamily="34" charset="0"/>
              </a:defRPr>
            </a:lvl1pPr>
          </a:lstStyle>
          <a:p>
            <a:pPr>
              <a:defRPr/>
            </a:pPr>
            <a:r>
              <a:rPr lang="en-US" sz="1800" dirty="0">
                <a:solidFill>
                  <a:schemeClr val="accent1"/>
                </a:solidFill>
                <a:cs typeface="Segoe UI Semilight" panose="020B0402040204020203" pitchFamily="34" charset="0"/>
              </a:rPr>
              <a:t>Microsoft provides built-in controls</a:t>
            </a:r>
          </a:p>
        </p:txBody>
      </p:sp>
      <p:cxnSp>
        <p:nvCxnSpPr>
          <p:cNvPr id="50" name="Straight Connector 49"/>
          <p:cNvCxnSpPr>
            <a:cxnSpLocks/>
          </p:cNvCxnSpPr>
          <p:nvPr/>
        </p:nvCxnSpPr>
        <p:spPr>
          <a:xfrm>
            <a:off x="6388594" y="3182844"/>
            <a:ext cx="5173127" cy="173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388594" y="4223637"/>
            <a:ext cx="5173127" cy="0"/>
          </a:xfrm>
          <a:prstGeom prst="line">
            <a:avLst/>
          </a:prstGeom>
          <a:noFill/>
          <a:ln w="19050" cap="flat" cmpd="sng" algn="ctr">
            <a:solidFill>
              <a:srgbClr val="FFFFFF">
                <a:lumMod val="85000"/>
              </a:srgbClr>
            </a:solidFill>
            <a:prstDash val="solid"/>
            <a:headEnd type="none"/>
            <a:tailEnd type="none"/>
          </a:ln>
          <a:effectLst/>
        </p:spPr>
      </p:cxnSp>
      <p:sp>
        <p:nvSpPr>
          <p:cNvPr id="61" name="Rectangle 60"/>
          <p:cNvSpPr/>
          <p:nvPr/>
        </p:nvSpPr>
        <p:spPr>
          <a:xfrm>
            <a:off x="7573291" y="3548539"/>
            <a:ext cx="3524458" cy="341632"/>
          </a:xfrm>
          <a:prstGeom prst="rect">
            <a:avLst/>
          </a:prstGeom>
        </p:spPr>
        <p:txBody>
          <a:bodyPr wrap="square">
            <a:spAutoFit/>
          </a:bodyPr>
          <a:lstStyle/>
          <a:p>
            <a:pPr defTabSz="913938" fontAlgn="base">
              <a:lnSpc>
                <a:spcPct val="90000"/>
              </a:lnSpc>
              <a:spcBef>
                <a:spcPts val="3459"/>
              </a:spcBef>
              <a:spcAft>
                <a:spcPct val="0"/>
              </a:spcAft>
            </a:pPr>
            <a:r>
              <a:rPr lang="en-US" sz="1800" kern="0" dirty="0">
                <a:solidFill>
                  <a:srgbClr val="000000"/>
                </a:solidFill>
                <a:latin typeface="Segoe UI" panose="020B0502040204020203" pitchFamily="34" charset="0"/>
                <a:cs typeface="Segoe UI" panose="020B0502040204020203" pitchFamily="34" charset="0"/>
              </a:rPr>
              <a:t>Virtual machines and networks</a:t>
            </a:r>
          </a:p>
        </p:txBody>
      </p:sp>
      <p:sp>
        <p:nvSpPr>
          <p:cNvPr id="62" name="Rectangle 61"/>
          <p:cNvSpPr/>
          <p:nvPr/>
        </p:nvSpPr>
        <p:spPr>
          <a:xfrm>
            <a:off x="7573292" y="4556003"/>
            <a:ext cx="2946472" cy="346565"/>
          </a:xfrm>
          <a:prstGeom prst="rect">
            <a:avLst/>
          </a:prstGeom>
        </p:spPr>
        <p:txBody>
          <a:bodyPr wrap="square">
            <a:spAutoFit/>
          </a:bodyPr>
          <a:lstStyle/>
          <a:p>
            <a:pPr defTabSz="913938" fontAlgn="base">
              <a:lnSpc>
                <a:spcPct val="90000"/>
              </a:lnSpc>
              <a:spcBef>
                <a:spcPts val="3459"/>
              </a:spcBef>
              <a:spcAft>
                <a:spcPct val="0"/>
              </a:spcAft>
            </a:pPr>
            <a:r>
              <a:rPr lang="en-US" sz="1800" kern="0" dirty="0">
                <a:solidFill>
                  <a:srgbClr val="000000"/>
                </a:solidFill>
                <a:latin typeface="Segoe UI" panose="020B0502040204020203" pitchFamily="34" charset="0"/>
                <a:cs typeface="Segoe UI" panose="020B0502040204020203" pitchFamily="34" charset="0"/>
              </a:rPr>
              <a:t>Apps and workloads</a:t>
            </a:r>
          </a:p>
        </p:txBody>
      </p:sp>
      <p:sp>
        <p:nvSpPr>
          <p:cNvPr id="63" name="Rectangle 62"/>
          <p:cNvSpPr/>
          <p:nvPr/>
        </p:nvSpPr>
        <p:spPr>
          <a:xfrm>
            <a:off x="7573289" y="5548737"/>
            <a:ext cx="3285446" cy="346565"/>
          </a:xfrm>
          <a:prstGeom prst="rect">
            <a:avLst/>
          </a:prstGeom>
        </p:spPr>
        <p:txBody>
          <a:bodyPr wrap="square">
            <a:spAutoFit/>
          </a:bodyPr>
          <a:lstStyle/>
          <a:p>
            <a:pPr defTabSz="913938" fontAlgn="base">
              <a:lnSpc>
                <a:spcPct val="90000"/>
              </a:lnSpc>
              <a:spcBef>
                <a:spcPts val="3459"/>
              </a:spcBef>
              <a:spcAft>
                <a:spcPct val="0"/>
              </a:spcAft>
            </a:pPr>
            <a:r>
              <a:rPr lang="en-US" sz="1800" kern="0" dirty="0">
                <a:solidFill>
                  <a:srgbClr val="000000"/>
                </a:solidFill>
                <a:latin typeface="Segoe UI" panose="020B0502040204020203" pitchFamily="34" charset="0"/>
                <a:cs typeface="Segoe UI" panose="020B0502040204020203" pitchFamily="34" charset="0"/>
              </a:rPr>
              <a:t>Data</a:t>
            </a:r>
          </a:p>
        </p:txBody>
      </p:sp>
      <p:cxnSp>
        <p:nvCxnSpPr>
          <p:cNvPr id="64" name="Straight Connector 63"/>
          <p:cNvCxnSpPr/>
          <p:nvPr/>
        </p:nvCxnSpPr>
        <p:spPr>
          <a:xfrm flipH="1">
            <a:off x="6388594" y="5253938"/>
            <a:ext cx="5173127" cy="0"/>
          </a:xfrm>
          <a:prstGeom prst="line">
            <a:avLst/>
          </a:prstGeom>
          <a:noFill/>
          <a:ln w="19050" cap="flat" cmpd="sng" algn="ctr">
            <a:solidFill>
              <a:srgbClr val="FFFFFF">
                <a:lumMod val="85000"/>
              </a:srgbClr>
            </a:solidFill>
            <a:prstDash val="solid"/>
            <a:headEnd type="none"/>
            <a:tailEnd type="none"/>
          </a:ln>
          <a:effectLst/>
        </p:spPr>
      </p:cxnSp>
      <p:sp>
        <p:nvSpPr>
          <p:cNvPr id="75" name="binary"/>
          <p:cNvSpPr>
            <a:spLocks noChangeAspect="1" noEditPoints="1"/>
          </p:cNvSpPr>
          <p:nvPr/>
        </p:nvSpPr>
        <p:spPr bwMode="auto">
          <a:xfrm>
            <a:off x="6478804" y="5500369"/>
            <a:ext cx="528582" cy="45642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p:spPr>
        <p:txBody>
          <a:bodyPr vert="horz" wrap="square" lIns="89641" tIns="44820" rIns="89641" bIns="44820" numCol="1" anchor="t" anchorCtr="0" compatLnSpc="1">
            <a:prstTxWarp prst="textNoShape">
              <a:avLst/>
            </a:prstTxWarp>
          </a:bodyPr>
          <a:lstStyle/>
          <a:p>
            <a:pPr defTabSz="914378">
              <a:defRPr/>
            </a:pPr>
            <a:endParaRPr lang="en-US" sz="1731" dirty="0">
              <a:solidFill>
                <a:srgbClr val="505050"/>
              </a:solidFill>
              <a:latin typeface="Segoe UI Semilight"/>
            </a:endParaRPr>
          </a:p>
        </p:txBody>
      </p:sp>
      <p:grpSp>
        <p:nvGrpSpPr>
          <p:cNvPr id="76" name="Group 75"/>
          <p:cNvGrpSpPr/>
          <p:nvPr/>
        </p:nvGrpSpPr>
        <p:grpSpPr>
          <a:xfrm>
            <a:off x="6403059" y="4426909"/>
            <a:ext cx="692869" cy="621329"/>
            <a:chOff x="13470541" y="4059998"/>
            <a:chExt cx="620627" cy="569299"/>
          </a:xfrm>
          <a:solidFill>
            <a:schemeClr val="tx1"/>
          </a:solidFill>
        </p:grpSpPr>
        <p:sp>
          <p:nvSpPr>
            <p:cNvPr id="77" name="Freeform 115"/>
            <p:cNvSpPr>
              <a:spLocks noChangeArrowheads="1"/>
            </p:cNvSpPr>
            <p:nvPr/>
          </p:nvSpPr>
          <p:spPr bwMode="auto">
            <a:xfrm>
              <a:off x="13693124" y="4059998"/>
              <a:ext cx="176718" cy="20592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grpFill/>
            <a:ln w="3175">
              <a:noFill/>
            </a:ln>
            <a:effectLst/>
          </p:spPr>
          <p:txBody>
            <a:bodyPr wrap="none" anchor="ctr"/>
            <a:lstStyle/>
            <a:p>
              <a:pPr defTabSz="914411"/>
              <a:endParaRPr lang="en-US" sz="1731" dirty="0">
                <a:solidFill>
                  <a:srgbClr val="000000"/>
                </a:solidFill>
                <a:latin typeface="Segoe UI"/>
              </a:endParaRPr>
            </a:p>
          </p:txBody>
        </p:sp>
        <p:sp>
          <p:nvSpPr>
            <p:cNvPr id="78" name="Freeform 128"/>
            <p:cNvSpPr>
              <a:spLocks noChangeArrowheads="1"/>
            </p:cNvSpPr>
            <p:nvPr/>
          </p:nvSpPr>
          <p:spPr bwMode="auto">
            <a:xfrm>
              <a:off x="13470541" y="4423368"/>
              <a:ext cx="176718" cy="20592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grpFill/>
            <a:ln w="3175">
              <a:noFill/>
            </a:ln>
            <a:effectLst/>
          </p:spPr>
          <p:txBody>
            <a:bodyPr wrap="none" anchor="ctr"/>
            <a:lstStyle/>
            <a:p>
              <a:pPr defTabSz="914411"/>
              <a:endParaRPr lang="en-US" sz="1731" dirty="0">
                <a:solidFill>
                  <a:srgbClr val="000000"/>
                </a:solidFill>
                <a:latin typeface="Segoe UI"/>
              </a:endParaRPr>
            </a:p>
          </p:txBody>
        </p:sp>
        <p:sp>
          <p:nvSpPr>
            <p:cNvPr id="79" name="Freeform 126"/>
            <p:cNvSpPr>
              <a:spLocks noChangeArrowheads="1"/>
            </p:cNvSpPr>
            <p:nvPr/>
          </p:nvSpPr>
          <p:spPr bwMode="auto">
            <a:xfrm>
              <a:off x="13693124" y="4305698"/>
              <a:ext cx="176718" cy="20592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grpFill/>
            <a:ln w="3175">
              <a:noFill/>
            </a:ln>
            <a:effectLst/>
          </p:spPr>
          <p:txBody>
            <a:bodyPr wrap="none" anchor="ctr"/>
            <a:lstStyle/>
            <a:p>
              <a:pPr defTabSz="914411"/>
              <a:endParaRPr lang="en-US" sz="1731" dirty="0">
                <a:solidFill>
                  <a:srgbClr val="000000"/>
                </a:solidFill>
                <a:latin typeface="Segoe UI"/>
              </a:endParaRPr>
            </a:p>
          </p:txBody>
        </p:sp>
        <p:sp>
          <p:nvSpPr>
            <p:cNvPr id="80" name="Freeform 124"/>
            <p:cNvSpPr>
              <a:spLocks noChangeArrowheads="1"/>
            </p:cNvSpPr>
            <p:nvPr/>
          </p:nvSpPr>
          <p:spPr bwMode="auto">
            <a:xfrm>
              <a:off x="13914450" y="4423368"/>
              <a:ext cx="176718" cy="20592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grpFill/>
            <a:ln w="3175">
              <a:noFill/>
            </a:ln>
            <a:effectLst/>
          </p:spPr>
          <p:txBody>
            <a:bodyPr wrap="none" anchor="ctr"/>
            <a:lstStyle/>
            <a:p>
              <a:pPr defTabSz="914411"/>
              <a:endParaRPr lang="en-US" sz="1731" dirty="0">
                <a:solidFill>
                  <a:srgbClr val="000000"/>
                </a:solidFill>
                <a:latin typeface="Segoe UI"/>
              </a:endParaRPr>
            </a:p>
          </p:txBody>
        </p:sp>
      </p:grpSp>
      <p:grpSp>
        <p:nvGrpSpPr>
          <p:cNvPr id="81" name="Group 80"/>
          <p:cNvGrpSpPr/>
          <p:nvPr/>
        </p:nvGrpSpPr>
        <p:grpSpPr>
          <a:xfrm>
            <a:off x="6391634" y="3516117"/>
            <a:ext cx="704294" cy="520853"/>
            <a:chOff x="12465243" y="4753900"/>
            <a:chExt cx="520996" cy="394125"/>
          </a:xfrm>
          <a:solidFill>
            <a:schemeClr val="tx1"/>
          </a:solidFill>
        </p:grpSpPr>
        <p:sp>
          <p:nvSpPr>
            <p:cNvPr id="82" name="Freeform 127"/>
            <p:cNvSpPr>
              <a:spLocks noChangeArrowheads="1"/>
            </p:cNvSpPr>
            <p:nvPr/>
          </p:nvSpPr>
          <p:spPr bwMode="auto">
            <a:xfrm>
              <a:off x="12465243" y="4753900"/>
              <a:ext cx="520996" cy="394125"/>
            </a:xfrm>
            <a:custGeom>
              <a:avLst/>
              <a:gdLst>
                <a:gd name="T0" fmla="*/ 999 w 15807"/>
                <a:gd name="T1" fmla="*/ 8957 h 11961"/>
                <a:gd name="T2" fmla="*/ 999 w 15807"/>
                <a:gd name="T3" fmla="*/ 998 h 11961"/>
                <a:gd name="T4" fmla="*/ 14814 w 15807"/>
                <a:gd name="T5" fmla="*/ 998 h 11961"/>
                <a:gd name="T6" fmla="*/ 14814 w 15807"/>
                <a:gd name="T7" fmla="*/ 8957 h 11961"/>
                <a:gd name="T8" fmla="*/ 999 w 15807"/>
                <a:gd name="T9" fmla="*/ 8957 h 11961"/>
                <a:gd name="T10" fmla="*/ 7432 w 15807"/>
                <a:gd name="T11" fmla="*/ 10961 h 11961"/>
                <a:gd name="T12" fmla="*/ 4920 w 15807"/>
                <a:gd name="T13" fmla="*/ 10961 h 11961"/>
                <a:gd name="T14" fmla="*/ 4920 w 15807"/>
                <a:gd name="T15" fmla="*/ 11960 h 11961"/>
                <a:gd name="T16" fmla="*/ 10888 w 15807"/>
                <a:gd name="T17" fmla="*/ 11960 h 11961"/>
                <a:gd name="T18" fmla="*/ 10888 w 15807"/>
                <a:gd name="T19" fmla="*/ 10961 h 11961"/>
                <a:gd name="T20" fmla="*/ 8430 w 15807"/>
                <a:gd name="T21" fmla="*/ 10961 h 11961"/>
                <a:gd name="T22" fmla="*/ 8430 w 15807"/>
                <a:gd name="T23" fmla="*/ 9956 h 11961"/>
                <a:gd name="T24" fmla="*/ 15806 w 15807"/>
                <a:gd name="T25" fmla="*/ 9956 h 11961"/>
                <a:gd name="T26" fmla="*/ 15806 w 15807"/>
                <a:gd name="T27" fmla="*/ 0 h 11961"/>
                <a:gd name="T28" fmla="*/ 0 w 15807"/>
                <a:gd name="T29" fmla="*/ 0 h 11961"/>
                <a:gd name="T30" fmla="*/ 0 w 15807"/>
                <a:gd name="T31" fmla="*/ 9956 h 11961"/>
                <a:gd name="T32" fmla="*/ 7432 w 15807"/>
                <a:gd name="T33" fmla="*/ 9956 h 11961"/>
                <a:gd name="T34" fmla="*/ 7432 w 15807"/>
                <a:gd name="T35" fmla="*/ 10961 h 1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07" h="11961">
                  <a:moveTo>
                    <a:pt x="999" y="8957"/>
                  </a:moveTo>
                  <a:lnTo>
                    <a:pt x="999" y="998"/>
                  </a:lnTo>
                  <a:lnTo>
                    <a:pt x="14814" y="998"/>
                  </a:lnTo>
                  <a:lnTo>
                    <a:pt x="14814" y="8957"/>
                  </a:lnTo>
                  <a:lnTo>
                    <a:pt x="999" y="8957"/>
                  </a:lnTo>
                  <a:close/>
                  <a:moveTo>
                    <a:pt x="7432" y="10961"/>
                  </a:moveTo>
                  <a:lnTo>
                    <a:pt x="4920" y="10961"/>
                  </a:lnTo>
                  <a:lnTo>
                    <a:pt x="4920" y="11960"/>
                  </a:lnTo>
                  <a:lnTo>
                    <a:pt x="10888" y="11960"/>
                  </a:lnTo>
                  <a:lnTo>
                    <a:pt x="10888" y="10961"/>
                  </a:lnTo>
                  <a:lnTo>
                    <a:pt x="8430" y="10961"/>
                  </a:lnTo>
                  <a:lnTo>
                    <a:pt x="8430" y="9956"/>
                  </a:lnTo>
                  <a:lnTo>
                    <a:pt x="15806" y="9956"/>
                  </a:lnTo>
                  <a:lnTo>
                    <a:pt x="15806" y="0"/>
                  </a:lnTo>
                  <a:lnTo>
                    <a:pt x="0" y="0"/>
                  </a:lnTo>
                  <a:lnTo>
                    <a:pt x="0" y="9956"/>
                  </a:lnTo>
                  <a:lnTo>
                    <a:pt x="7432" y="9956"/>
                  </a:lnTo>
                  <a:lnTo>
                    <a:pt x="7432" y="10961"/>
                  </a:lnTo>
                  <a:close/>
                </a:path>
              </a:pathLst>
            </a:custGeom>
            <a:grpFill/>
            <a:ln w="25400" cap="flat">
              <a:solidFill>
                <a:schemeClr val="bg1">
                  <a:lumMod val="95000"/>
                </a:schemeClr>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11"/>
              <a:endParaRPr lang="en-US" sz="1731" dirty="0">
                <a:solidFill>
                  <a:srgbClr val="000000"/>
                </a:solidFill>
                <a:latin typeface="Segoe UI"/>
              </a:endParaRPr>
            </a:p>
          </p:txBody>
        </p:sp>
        <p:sp>
          <p:nvSpPr>
            <p:cNvPr id="83" name="Freeform 128"/>
            <p:cNvSpPr>
              <a:spLocks noChangeArrowheads="1"/>
            </p:cNvSpPr>
            <p:nvPr/>
          </p:nvSpPr>
          <p:spPr bwMode="auto">
            <a:xfrm>
              <a:off x="12636875" y="4813048"/>
              <a:ext cx="176718" cy="20592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grpFill/>
            <a:ln w="3175">
              <a:noFill/>
            </a:ln>
            <a:effectLst/>
          </p:spPr>
          <p:txBody>
            <a:bodyPr wrap="none" anchor="ctr"/>
            <a:lstStyle/>
            <a:p>
              <a:pPr defTabSz="914411"/>
              <a:endParaRPr lang="en-US" sz="1731" dirty="0">
                <a:solidFill>
                  <a:srgbClr val="000000"/>
                </a:solidFill>
                <a:latin typeface="Segoe UI"/>
              </a:endParaRPr>
            </a:p>
          </p:txBody>
        </p:sp>
      </p:grpSp>
      <p:sp>
        <p:nvSpPr>
          <p:cNvPr id="3" name="Title 2">
            <a:extLst>
              <a:ext uri="{FF2B5EF4-FFF2-40B4-BE49-F238E27FC236}">
                <a16:creationId xmlns:a16="http://schemas.microsoft.com/office/drawing/2014/main" id="{625BCAD1-5191-4FE3-93C5-8752DAC8E601}"/>
              </a:ext>
            </a:extLst>
          </p:cNvPr>
          <p:cNvSpPr>
            <a:spLocks noGrp="1"/>
          </p:cNvSpPr>
          <p:nvPr>
            <p:ph type="title"/>
          </p:nvPr>
        </p:nvSpPr>
        <p:spPr>
          <a:xfrm>
            <a:off x="426507" y="222629"/>
            <a:ext cx="9542683" cy="758011"/>
          </a:xfrm>
        </p:spPr>
        <p:txBody>
          <a:bodyPr/>
          <a:lstStyle/>
          <a:p>
            <a:r>
              <a:rPr lang="en-US" sz="4710" b="1" dirty="0">
                <a:solidFill>
                  <a:srgbClr val="0078D4"/>
                </a:solidFill>
                <a:latin typeface="Segoe UI Light (Headings)"/>
              </a:rPr>
              <a:t>Cloud security is a shared responsibility</a:t>
            </a:r>
            <a:endParaRPr lang="en-IN" sz="4710" b="1" dirty="0">
              <a:solidFill>
                <a:srgbClr val="0078D4"/>
              </a:solidFill>
              <a:latin typeface="Segoe UI Light (Headings)"/>
            </a:endParaRPr>
          </a:p>
        </p:txBody>
      </p:sp>
      <p:sp>
        <p:nvSpPr>
          <p:cNvPr id="48" name="Rectangle 47">
            <a:extLst>
              <a:ext uri="{FF2B5EF4-FFF2-40B4-BE49-F238E27FC236}">
                <a16:creationId xmlns:a16="http://schemas.microsoft.com/office/drawing/2014/main" id="{FB84EE3C-EFFC-4ECB-8EA4-706F3E5C12B6}"/>
              </a:ext>
            </a:extLst>
          </p:cNvPr>
          <p:cNvSpPr/>
          <p:nvPr/>
        </p:nvSpPr>
        <p:spPr bwMode="auto">
          <a:xfrm>
            <a:off x="402303" y="1399961"/>
            <a:ext cx="11346280" cy="4914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latin typeface="+mj-lt"/>
                <a:ea typeface="Segoe UI" pitchFamily="34" charset="0"/>
                <a:cs typeface="Segoe UI" pitchFamily="34" charset="0"/>
              </a:rPr>
              <a:t>Shared responsibility model for cloud security </a:t>
            </a:r>
          </a:p>
        </p:txBody>
      </p:sp>
      <p:sp>
        <p:nvSpPr>
          <p:cNvPr id="2" name="Rectangle 1">
            <a:extLst>
              <a:ext uri="{FF2B5EF4-FFF2-40B4-BE49-F238E27FC236}">
                <a16:creationId xmlns:a16="http://schemas.microsoft.com/office/drawing/2014/main" id="{BE1D389E-BE1E-4661-BAA6-B0AB4E923F19}"/>
              </a:ext>
            </a:extLst>
          </p:cNvPr>
          <p:cNvSpPr/>
          <p:nvPr/>
        </p:nvSpPr>
        <p:spPr>
          <a:xfrm>
            <a:off x="188744" y="6323491"/>
            <a:ext cx="1171731" cy="369332"/>
          </a:xfrm>
          <a:prstGeom prst="rect">
            <a:avLst/>
          </a:prstGeom>
        </p:spPr>
        <p:txBody>
          <a:bodyPr wrap="none">
            <a:spAutoFit/>
          </a:bodyPr>
          <a:lstStyle/>
          <a:p>
            <a:pPr lvl="0">
              <a:defRPr/>
            </a:pPr>
            <a:r>
              <a:rPr lang="en-GB" dirty="0">
                <a:solidFill>
                  <a:schemeClr val="accent6">
                    <a:lumMod val="10000"/>
                  </a:schemeClr>
                </a:solidFill>
                <a:latin typeface="OrangeBlossoms" panose="02000603000000000000" pitchFamily="2" charset="0"/>
                <a:ea typeface="OrangeBlossoms" panose="02000603000000000000" pitchFamily="2" charset="0"/>
              </a:rPr>
              <a:t>@</a:t>
            </a:r>
            <a:r>
              <a:rPr lang="en-GB" dirty="0" err="1">
                <a:solidFill>
                  <a:schemeClr val="accent6">
                    <a:lumMod val="10000"/>
                  </a:schemeClr>
                </a:solidFill>
                <a:latin typeface="OrangeBlossoms" panose="02000603000000000000" pitchFamily="2" charset="0"/>
                <a:ea typeface="OrangeBlossoms" panose="02000603000000000000" pitchFamily="2" charset="0"/>
              </a:rPr>
              <a:t>Techielass</a:t>
            </a:r>
            <a:endParaRPr lang="en-GB" dirty="0">
              <a:solidFill>
                <a:schemeClr val="accent6">
                  <a:lumMod val="10000"/>
                </a:schemeClr>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17212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500"/>
                                        <p:tgtEl>
                                          <p:spTgt spid="2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3"/>
                                        </p:tgtEl>
                                        <p:attrNameLst>
                                          <p:attrName>style.visibility</p:attrName>
                                        </p:attrNameLst>
                                      </p:cBhvr>
                                      <p:to>
                                        <p:strVal val="visible"/>
                                      </p:to>
                                    </p:set>
                                    <p:animEffect transition="in" filter="fade">
                                      <p:cBhvr>
                                        <p:cTn id="11" dur="500"/>
                                        <p:tgtEl>
                                          <p:spTgt spid="2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8"/>
                                        </p:tgtEl>
                                        <p:attrNameLst>
                                          <p:attrName>style.visibility</p:attrName>
                                        </p:attrNameLst>
                                      </p:cBhvr>
                                      <p:to>
                                        <p:strVal val="visible"/>
                                      </p:to>
                                    </p:set>
                                    <p:animEffect transition="in" filter="fade">
                                      <p:cBhvr>
                                        <p:cTn id="14" dur="500"/>
                                        <p:tgtEl>
                                          <p:spTgt spid="198"/>
                                        </p:tgtEl>
                                      </p:cBhvr>
                                    </p:animEffect>
                                  </p:childTnLst>
                                </p:cTn>
                              </p:par>
                              <p:par>
                                <p:cTn id="15" presetID="10" presetClass="entr" presetSubtype="0" fill="hold" nodeType="withEffect">
                                  <p:stCondLst>
                                    <p:cond delay="0"/>
                                  </p:stCondLst>
                                  <p:childTnLst>
                                    <p:set>
                                      <p:cBhvr>
                                        <p:cTn id="16" dur="1" fill="hold">
                                          <p:stCondLst>
                                            <p:cond delay="0"/>
                                          </p:stCondLst>
                                        </p:cTn>
                                        <p:tgtEl>
                                          <p:spTgt spid="201"/>
                                        </p:tgtEl>
                                        <p:attrNameLst>
                                          <p:attrName>style.visibility</p:attrName>
                                        </p:attrNameLst>
                                      </p:cBhvr>
                                      <p:to>
                                        <p:strVal val="visible"/>
                                      </p:to>
                                    </p:set>
                                    <p:animEffect transition="in" filter="fade">
                                      <p:cBhvr>
                                        <p:cTn id="17" dur="500"/>
                                        <p:tgtEl>
                                          <p:spTgt spid="201"/>
                                        </p:tgtEl>
                                      </p:cBhvr>
                                    </p:animEffect>
                                  </p:childTnLst>
                                </p:cTn>
                              </p:par>
                              <p:par>
                                <p:cTn id="18" presetID="10" presetClass="entr" presetSubtype="0" fill="hold" nodeType="withEffect">
                                  <p:stCondLst>
                                    <p:cond delay="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childTnLst>
                                </p:cTn>
                              </p:par>
                              <p:par>
                                <p:cTn id="21" presetID="10" presetClass="entr" presetSubtype="0" fill="hold" nodeType="withEffect">
                                  <p:stCondLst>
                                    <p:cond delay="0"/>
                                  </p:stCondLst>
                                  <p:childTnLst>
                                    <p:set>
                                      <p:cBhvr>
                                        <p:cTn id="22" dur="1" fill="hold">
                                          <p:stCondLst>
                                            <p:cond delay="0"/>
                                          </p:stCondLst>
                                        </p:cTn>
                                        <p:tgtEl>
                                          <p:spTgt spid="231"/>
                                        </p:tgtEl>
                                        <p:attrNameLst>
                                          <p:attrName>style.visibility</p:attrName>
                                        </p:attrNameLst>
                                      </p:cBhvr>
                                      <p:to>
                                        <p:strVal val="visible"/>
                                      </p:to>
                                    </p:set>
                                    <p:animEffect transition="in" filter="fade">
                                      <p:cBhvr>
                                        <p:cTn id="23" dur="500"/>
                                        <p:tgtEl>
                                          <p:spTgt spid="231"/>
                                        </p:tgtEl>
                                      </p:cBhvr>
                                    </p:animEffect>
                                  </p:childTnLst>
                                </p:cTn>
                              </p:par>
                              <p:par>
                                <p:cTn id="24" presetID="10" presetClass="entr" presetSubtype="0" fill="hold" nodeType="withEffect">
                                  <p:stCondLst>
                                    <p:cond delay="0"/>
                                  </p:stCondLst>
                                  <p:childTnLst>
                                    <p:set>
                                      <p:cBhvr>
                                        <p:cTn id="25" dur="1" fill="hold">
                                          <p:stCondLst>
                                            <p:cond delay="0"/>
                                          </p:stCondLst>
                                        </p:cTn>
                                        <p:tgtEl>
                                          <p:spTgt spid="234"/>
                                        </p:tgtEl>
                                        <p:attrNameLst>
                                          <p:attrName>style.visibility</p:attrName>
                                        </p:attrNameLst>
                                      </p:cBhvr>
                                      <p:to>
                                        <p:strVal val="visible"/>
                                      </p:to>
                                    </p:set>
                                    <p:animEffect transition="in" filter="fade">
                                      <p:cBhvr>
                                        <p:cTn id="26" dur="500"/>
                                        <p:tgtEl>
                                          <p:spTgt spid="2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2"/>
                                        </p:tgtEl>
                                        <p:attrNameLst>
                                          <p:attrName>style.visibility</p:attrName>
                                        </p:attrNameLst>
                                      </p:cBhvr>
                                      <p:to>
                                        <p:strVal val="visible"/>
                                      </p:to>
                                    </p:set>
                                    <p:animEffect transition="in" filter="fade">
                                      <p:cBhvr>
                                        <p:cTn id="32" dur="500"/>
                                        <p:tgtEl>
                                          <p:spTgt spid="2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3"/>
                                        </p:tgtEl>
                                        <p:attrNameLst>
                                          <p:attrName>style.visibility</p:attrName>
                                        </p:attrNameLst>
                                      </p:cBhvr>
                                      <p:to>
                                        <p:strVal val="visible"/>
                                      </p:to>
                                    </p:set>
                                    <p:animEffect transition="in" filter="fade">
                                      <p:cBhvr>
                                        <p:cTn id="35" dur="500"/>
                                        <p:tgtEl>
                                          <p:spTgt spid="253"/>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17"/>
                                        </p:tgtEl>
                                        <p:attrNameLst>
                                          <p:attrName>style.visibility</p:attrName>
                                        </p:attrNameLst>
                                      </p:cBhvr>
                                      <p:to>
                                        <p:strVal val="visible"/>
                                      </p:to>
                                    </p:set>
                                    <p:animEffect transition="in" filter="fade">
                                      <p:cBhvr>
                                        <p:cTn id="45" dur="500"/>
                                        <p:tgtEl>
                                          <p:spTgt spid="217"/>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fade">
                                      <p:cBhvr>
                                        <p:cTn id="76" dur="500"/>
                                        <p:tgtEl>
                                          <p:spTgt spid="76"/>
                                        </p:tgtEl>
                                      </p:cBhvr>
                                    </p:animEffect>
                                  </p:childTnLst>
                                </p:cTn>
                              </p:par>
                              <p:par>
                                <p:cTn id="77" presetID="10"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fade">
                                      <p:cBhvr>
                                        <p:cTn id="79" dur="500"/>
                                        <p:tgtEl>
                                          <p:spTgt spid="81"/>
                                        </p:tgtEl>
                                      </p:cBhvr>
                                    </p:animEffect>
                                  </p:childTnLst>
                                </p:cTn>
                              </p:par>
                              <p:par>
                                <p:cTn id="80" presetID="16" presetClass="entr" presetSubtype="37" fill="hold" grpId="0" nodeType="withEffect">
                                  <p:stCondLst>
                                    <p:cond delay="250"/>
                                  </p:stCondLst>
                                  <p:childTnLst>
                                    <p:set>
                                      <p:cBhvr>
                                        <p:cTn id="81" dur="1" fill="hold">
                                          <p:stCondLst>
                                            <p:cond delay="0"/>
                                          </p:stCondLst>
                                        </p:cTn>
                                        <p:tgtEl>
                                          <p:spTgt spid="48"/>
                                        </p:tgtEl>
                                        <p:attrNameLst>
                                          <p:attrName>style.visibility</p:attrName>
                                        </p:attrNameLst>
                                      </p:cBhvr>
                                      <p:to>
                                        <p:strVal val="visible"/>
                                      </p:to>
                                    </p:set>
                                    <p:animEffect transition="in" filter="barn(outVertical)">
                                      <p:cBhvr>
                                        <p:cTn id="82"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40" grpId="0" animBg="1"/>
      <p:bldP spid="198" grpId="0"/>
      <p:bldP spid="217" grpId="0" animBg="1"/>
      <p:bldP spid="224" grpId="0" animBg="1"/>
      <p:bldP spid="5" grpId="0"/>
      <p:bldP spid="252" grpId="0"/>
      <p:bldP spid="253" grpId="0"/>
      <p:bldP spid="49" grpId="0"/>
      <p:bldP spid="61" grpId="0"/>
      <p:bldP spid="62" grpId="0"/>
      <p:bldP spid="63" grpId="0"/>
      <p:bldP spid="75" grpId="0" animBg="1"/>
      <p:bldP spid="4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ight Bracket 192">
            <a:extLst>
              <a:ext uri="{FF2B5EF4-FFF2-40B4-BE49-F238E27FC236}">
                <a16:creationId xmlns:a16="http://schemas.microsoft.com/office/drawing/2014/main" id="{1FDE552D-8AAB-426B-956A-DB5655E0135F}"/>
              </a:ext>
            </a:extLst>
          </p:cNvPr>
          <p:cNvSpPr/>
          <p:nvPr/>
        </p:nvSpPr>
        <p:spPr>
          <a:xfrm rot="5400000">
            <a:off x="5801913" y="-8554"/>
            <a:ext cx="599649" cy="10669757"/>
          </a:xfrm>
          <a:prstGeom prst="rightBracket">
            <a:avLst>
              <a:gd name="adj" fmla="val 0"/>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a:solidFill>
                <a:srgbClr val="3C3C41"/>
              </a:solidFill>
              <a:latin typeface="Segoe UI"/>
            </a:endParaRPr>
          </a:p>
        </p:txBody>
      </p:sp>
      <p:sp>
        <p:nvSpPr>
          <p:cNvPr id="194" name="Oval 193">
            <a:extLst>
              <a:ext uri="{FF2B5EF4-FFF2-40B4-BE49-F238E27FC236}">
                <a16:creationId xmlns:a16="http://schemas.microsoft.com/office/drawing/2014/main" id="{D14E88A4-272A-4681-B078-2C6CBB72484F}"/>
              </a:ext>
            </a:extLst>
          </p:cNvPr>
          <p:cNvSpPr/>
          <p:nvPr/>
        </p:nvSpPr>
        <p:spPr bwMode="auto">
          <a:xfrm>
            <a:off x="5499843" y="5240748"/>
            <a:ext cx="1043436" cy="85208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5" name="Group 194">
            <a:extLst>
              <a:ext uri="{FF2B5EF4-FFF2-40B4-BE49-F238E27FC236}">
                <a16:creationId xmlns:a16="http://schemas.microsoft.com/office/drawing/2014/main" id="{03FA9521-5E46-4DA4-B8CB-7B2ED03638EB}"/>
              </a:ext>
            </a:extLst>
          </p:cNvPr>
          <p:cNvGrpSpPr/>
          <p:nvPr/>
        </p:nvGrpSpPr>
        <p:grpSpPr>
          <a:xfrm>
            <a:off x="5646750" y="5133913"/>
            <a:ext cx="788608" cy="530602"/>
            <a:chOff x="9368199" y="4441490"/>
            <a:chExt cx="756615" cy="485126"/>
          </a:xfrm>
        </p:grpSpPr>
        <p:pic>
          <p:nvPicPr>
            <p:cNvPr id="197" name="Picture 196">
              <a:extLst>
                <a:ext uri="{FF2B5EF4-FFF2-40B4-BE49-F238E27FC236}">
                  <a16:creationId xmlns:a16="http://schemas.microsoft.com/office/drawing/2014/main" id="{DB42076C-0FD7-4886-BD3B-C85E221653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687" y="4441490"/>
              <a:ext cx="485127" cy="485126"/>
            </a:xfrm>
            <a:prstGeom prst="rect">
              <a:avLst/>
            </a:prstGeom>
          </p:spPr>
        </p:pic>
        <p:cxnSp>
          <p:nvCxnSpPr>
            <p:cNvPr id="198" name="Straight Connector 197">
              <a:extLst>
                <a:ext uri="{FF2B5EF4-FFF2-40B4-BE49-F238E27FC236}">
                  <a16:creationId xmlns:a16="http://schemas.microsoft.com/office/drawing/2014/main" id="{F9860083-061B-4F3D-B03F-078C749D306C}"/>
                </a:ext>
              </a:extLst>
            </p:cNvPr>
            <p:cNvCxnSpPr>
              <a:cxnSpLocks/>
            </p:cNvCxnSpPr>
            <p:nvPr/>
          </p:nvCxnSpPr>
          <p:spPr>
            <a:xfrm>
              <a:off x="9464058" y="4739229"/>
              <a:ext cx="166566"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EA2E859-FCC6-4AD0-BB8A-62BC386177EA}"/>
                </a:ext>
              </a:extLst>
            </p:cNvPr>
            <p:cNvCxnSpPr>
              <a:cxnSpLocks/>
            </p:cNvCxnSpPr>
            <p:nvPr/>
          </p:nvCxnSpPr>
          <p:spPr>
            <a:xfrm>
              <a:off x="9368199" y="4869697"/>
              <a:ext cx="262424"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6" name="TextBox 195">
            <a:extLst>
              <a:ext uri="{FF2B5EF4-FFF2-40B4-BE49-F238E27FC236}">
                <a16:creationId xmlns:a16="http://schemas.microsoft.com/office/drawing/2014/main" id="{2416516F-CCC7-4CD3-9204-F33334F9D592}"/>
              </a:ext>
            </a:extLst>
          </p:cNvPr>
          <p:cNvSpPr txBox="1"/>
          <p:nvPr/>
        </p:nvSpPr>
        <p:spPr>
          <a:xfrm>
            <a:off x="4577539" y="5863096"/>
            <a:ext cx="3036916" cy="325865"/>
          </a:xfrm>
          <a:prstGeom prst="rect">
            <a:avLst/>
          </a:prstGeom>
          <a:noFill/>
        </p:spPr>
        <p:txBody>
          <a:bodyPr wrap="square" lIns="0" tIns="0" rIns="0" bIns="0" rtlCol="0">
            <a:spAutoFit/>
          </a:bodyPr>
          <a:lstStyle/>
          <a:p>
            <a:pPr algn="ctr" defTabSz="914367">
              <a:lnSpc>
                <a:spcPct val="90000"/>
              </a:lnSpc>
            </a:pPr>
            <a:r>
              <a:rPr lang="en-US" sz="2353">
                <a:solidFill>
                  <a:srgbClr val="3C3C41"/>
                </a:solidFill>
                <a:latin typeface="Segoe UI Semibold"/>
                <a:cs typeface="Segoe UI bold" panose="020B0802040204020203" pitchFamily="34" charset="0"/>
              </a:rPr>
              <a:t>Get secure faster</a:t>
            </a:r>
          </a:p>
        </p:txBody>
      </p:sp>
      <p:sp>
        <p:nvSpPr>
          <p:cNvPr id="16" name="Title 15">
            <a:extLst>
              <a:ext uri="{FF2B5EF4-FFF2-40B4-BE49-F238E27FC236}">
                <a16:creationId xmlns:a16="http://schemas.microsoft.com/office/drawing/2014/main" id="{8B5924C3-3F31-4365-ABD5-19A1EBBE4A45}"/>
              </a:ext>
            </a:extLst>
          </p:cNvPr>
          <p:cNvSpPr>
            <a:spLocks noGrp="1"/>
          </p:cNvSpPr>
          <p:nvPr>
            <p:ph type="title"/>
          </p:nvPr>
        </p:nvSpPr>
        <p:spPr>
          <a:xfrm>
            <a:off x="442765" y="484754"/>
            <a:ext cx="11306469" cy="434927"/>
          </a:xfrm>
        </p:spPr>
        <p:txBody>
          <a:bodyPr/>
          <a:lstStyle/>
          <a:p>
            <a:pPr algn="ctr"/>
            <a:r>
              <a:rPr lang="en-US" sz="4710" b="1" dirty="0">
                <a:solidFill>
                  <a:srgbClr val="0078D4"/>
                </a:solidFill>
                <a:latin typeface="Segoe UI Light (Headings)"/>
              </a:rPr>
              <a:t>Azure Security Center</a:t>
            </a:r>
          </a:p>
        </p:txBody>
      </p:sp>
      <p:pic>
        <p:nvPicPr>
          <p:cNvPr id="74" name="Graphic 73">
            <a:extLst>
              <a:ext uri="{FF2B5EF4-FFF2-40B4-BE49-F238E27FC236}">
                <a16:creationId xmlns:a16="http://schemas.microsoft.com/office/drawing/2014/main" id="{C36B6A41-00FC-4C61-B070-ADA8CF1409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1678" y="1012163"/>
            <a:ext cx="748641" cy="748640"/>
          </a:xfrm>
          <a:prstGeom prst="rect">
            <a:avLst/>
          </a:prstGeom>
        </p:spPr>
      </p:pic>
      <p:sp>
        <p:nvSpPr>
          <p:cNvPr id="55" name="Rectangle 54">
            <a:extLst>
              <a:ext uri="{FF2B5EF4-FFF2-40B4-BE49-F238E27FC236}">
                <a16:creationId xmlns:a16="http://schemas.microsoft.com/office/drawing/2014/main" id="{A6F2C74B-BF1D-42E3-856C-78A83D5041B3}"/>
              </a:ext>
            </a:extLst>
          </p:cNvPr>
          <p:cNvSpPr/>
          <p:nvPr/>
        </p:nvSpPr>
        <p:spPr bwMode="auto">
          <a:xfrm>
            <a:off x="766860" y="2031652"/>
            <a:ext cx="5173394" cy="2743760"/>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20" name="TextBox 19">
            <a:extLst>
              <a:ext uri="{FF2B5EF4-FFF2-40B4-BE49-F238E27FC236}">
                <a16:creationId xmlns:a16="http://schemas.microsoft.com/office/drawing/2014/main" id="{DC5E01AE-1685-48B3-8892-8A1801C0AE23}"/>
              </a:ext>
            </a:extLst>
          </p:cNvPr>
          <p:cNvSpPr txBox="1"/>
          <p:nvPr/>
        </p:nvSpPr>
        <p:spPr>
          <a:xfrm>
            <a:off x="2258507" y="2598400"/>
            <a:ext cx="3563003" cy="301727"/>
          </a:xfrm>
          <a:prstGeom prst="rect">
            <a:avLst/>
          </a:prstGeom>
          <a:noFill/>
        </p:spPr>
        <p:txBody>
          <a:bodyPr wrap="square" lIns="0" tIns="0" rIns="0" bIns="0" rtlCol="0">
            <a:spAutoFit/>
          </a:bodyPr>
          <a:lstStyle/>
          <a:p>
            <a:pPr defTabSz="914367"/>
            <a:r>
              <a:rPr lang="en-US" sz="1961">
                <a:solidFill>
                  <a:srgbClr val="3C3C41"/>
                </a:solidFill>
                <a:latin typeface="Segoe UI Semibold"/>
                <a:cs typeface="Segoe UI bold" panose="020B0802040204020203" pitchFamily="34" charset="0"/>
              </a:rPr>
              <a:t>Strengthen security posture</a:t>
            </a:r>
          </a:p>
        </p:txBody>
      </p:sp>
      <p:sp>
        <p:nvSpPr>
          <p:cNvPr id="48" name="Rectangle 47">
            <a:extLst>
              <a:ext uri="{FF2B5EF4-FFF2-40B4-BE49-F238E27FC236}">
                <a16:creationId xmlns:a16="http://schemas.microsoft.com/office/drawing/2014/main" id="{86C4408D-821B-4D93-A545-0CBB8B1EA57F}"/>
              </a:ext>
            </a:extLst>
          </p:cNvPr>
          <p:cNvSpPr/>
          <p:nvPr/>
        </p:nvSpPr>
        <p:spPr bwMode="auto">
          <a:xfrm>
            <a:off x="1113385" y="3461262"/>
            <a:ext cx="4480342" cy="41662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89642" bIns="89642" anchor="ctr" anchorCtr="0"/>
          <a:lstStyle/>
          <a:p>
            <a:pPr marL="0" lvl="1" algn="ctr" defTabSz="913698">
              <a:lnSpc>
                <a:spcPct val="90000"/>
              </a:lnSpc>
              <a:spcBef>
                <a:spcPts val="588"/>
              </a:spcBef>
              <a:spcAft>
                <a:spcPts val="588"/>
              </a:spcAft>
              <a:buSzPct val="90000"/>
              <a:defRPr/>
            </a:pPr>
            <a:r>
              <a:rPr lang="en-US" sz="1372" kern="0">
                <a:solidFill>
                  <a:srgbClr val="1A1A1A"/>
                </a:solidFill>
                <a:latin typeface="Segoe UI Semibold"/>
                <a:cs typeface="Segoe UI" panose="020B0502040204020203" pitchFamily="34" charset="0"/>
              </a:rPr>
              <a:t>Cloud security posture management</a:t>
            </a:r>
          </a:p>
        </p:txBody>
      </p:sp>
      <p:pic>
        <p:nvPicPr>
          <p:cNvPr id="47" name="Picture 46">
            <a:extLst>
              <a:ext uri="{FF2B5EF4-FFF2-40B4-BE49-F238E27FC236}">
                <a16:creationId xmlns:a16="http://schemas.microsoft.com/office/drawing/2014/main" id="{4B8AE454-6CB3-4ED0-82E6-AA3B18C9EB1F}"/>
              </a:ext>
            </a:extLst>
          </p:cNvPr>
          <p:cNvPicPr>
            <a:picLocks noChangeAspect="1"/>
          </p:cNvPicPr>
          <p:nvPr/>
        </p:nvPicPr>
        <p:blipFill>
          <a:blip r:embed="rId6"/>
          <a:stretch>
            <a:fillRect/>
          </a:stretch>
        </p:blipFill>
        <p:spPr>
          <a:xfrm>
            <a:off x="1157122" y="2417871"/>
            <a:ext cx="797188" cy="662785"/>
          </a:xfrm>
          <a:prstGeom prst="rect">
            <a:avLst/>
          </a:prstGeom>
        </p:spPr>
      </p:pic>
      <p:sp>
        <p:nvSpPr>
          <p:cNvPr id="72" name="Rectangle 71">
            <a:extLst>
              <a:ext uri="{FF2B5EF4-FFF2-40B4-BE49-F238E27FC236}">
                <a16:creationId xmlns:a16="http://schemas.microsoft.com/office/drawing/2014/main" id="{3FFE2D14-C011-44A7-A35E-0FF76EFD2A7D}"/>
              </a:ext>
            </a:extLst>
          </p:cNvPr>
          <p:cNvSpPr/>
          <p:nvPr/>
        </p:nvSpPr>
        <p:spPr bwMode="auto">
          <a:xfrm>
            <a:off x="1113385" y="3877891"/>
            <a:ext cx="4480342" cy="561136"/>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89642" bIns="89642" anchor="ctr" anchorCtr="0"/>
          <a:lstStyle/>
          <a:p>
            <a:pPr marL="0" lvl="1" algn="ctr" defTabSz="913698">
              <a:lnSpc>
                <a:spcPct val="90000"/>
              </a:lnSpc>
              <a:spcBef>
                <a:spcPts val="588"/>
              </a:spcBef>
              <a:buSzPct val="90000"/>
              <a:defRPr/>
            </a:pPr>
            <a:r>
              <a:rPr lang="en-US" sz="1176" kern="0" dirty="0">
                <a:solidFill>
                  <a:srgbClr val="1A1A1A"/>
                </a:solidFill>
                <a:latin typeface="Segoe UI"/>
                <a:cs typeface="Segoe UI" panose="020B0502040204020203" pitchFamily="34" charset="0"/>
              </a:rPr>
              <a:t>Secure Score</a:t>
            </a:r>
          </a:p>
          <a:p>
            <a:pPr marL="0" lvl="1" algn="ctr" defTabSz="913698">
              <a:lnSpc>
                <a:spcPct val="90000"/>
              </a:lnSpc>
              <a:spcBef>
                <a:spcPts val="588"/>
              </a:spcBef>
              <a:buSzPct val="90000"/>
              <a:defRPr/>
            </a:pPr>
            <a:r>
              <a:rPr lang="en-US" sz="1176" kern="0" dirty="0">
                <a:solidFill>
                  <a:srgbClr val="1A1A1A"/>
                </a:solidFill>
                <a:latin typeface="Segoe UI"/>
                <a:cs typeface="Segoe UI" panose="020B0502040204020203" pitchFamily="34" charset="0"/>
              </a:rPr>
              <a:t>Policies and compliance</a:t>
            </a:r>
          </a:p>
        </p:txBody>
      </p:sp>
      <p:sp>
        <p:nvSpPr>
          <p:cNvPr id="201" name="Rectangle 200">
            <a:extLst>
              <a:ext uri="{FF2B5EF4-FFF2-40B4-BE49-F238E27FC236}">
                <a16:creationId xmlns:a16="http://schemas.microsoft.com/office/drawing/2014/main" id="{AC8C810D-5DED-4EA2-A92C-FC6637384755}"/>
              </a:ext>
            </a:extLst>
          </p:cNvPr>
          <p:cNvSpPr/>
          <p:nvPr/>
        </p:nvSpPr>
        <p:spPr bwMode="auto">
          <a:xfrm>
            <a:off x="6251749" y="2025489"/>
            <a:ext cx="5173393" cy="2749922"/>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r>
              <a:rPr lang="en-US" sz="2307" kern="0">
                <a:gradFill>
                  <a:gsLst>
                    <a:gs pos="0">
                      <a:srgbClr val="FFFFFF"/>
                    </a:gs>
                    <a:gs pos="100000">
                      <a:srgbClr val="FFFFFF"/>
                    </a:gs>
                  </a:gsLst>
                  <a:lin ang="5400000" scaled="0"/>
                </a:gradFill>
                <a:latin typeface="Segoe UI Semilight"/>
              </a:rPr>
              <a:t>1</a:t>
            </a:r>
          </a:p>
        </p:txBody>
      </p:sp>
      <p:sp>
        <p:nvSpPr>
          <p:cNvPr id="202" name="TextBox 201">
            <a:extLst>
              <a:ext uri="{FF2B5EF4-FFF2-40B4-BE49-F238E27FC236}">
                <a16:creationId xmlns:a16="http://schemas.microsoft.com/office/drawing/2014/main" id="{D57603ED-D221-4360-A854-4EEC69E355DC}"/>
              </a:ext>
            </a:extLst>
          </p:cNvPr>
          <p:cNvSpPr txBox="1"/>
          <p:nvPr/>
        </p:nvSpPr>
        <p:spPr>
          <a:xfrm>
            <a:off x="7692299" y="2598399"/>
            <a:ext cx="3128207" cy="301727"/>
          </a:xfrm>
          <a:prstGeom prst="rect">
            <a:avLst/>
          </a:prstGeom>
          <a:noFill/>
        </p:spPr>
        <p:txBody>
          <a:bodyPr wrap="square" lIns="0" tIns="0" rIns="0" bIns="0" rtlCol="0">
            <a:spAutoFit/>
          </a:bodyPr>
          <a:lstStyle>
            <a:defPPr>
              <a:defRPr lang="en-US"/>
            </a:defPPr>
            <a:lvl1pPr>
              <a:defRPr sz="2000">
                <a:latin typeface="+mj-lt"/>
                <a:cs typeface="Segoe UI bold" panose="020B0802040204020203" pitchFamily="34" charset="0"/>
              </a:defRPr>
            </a:lvl1pPr>
          </a:lstStyle>
          <a:p>
            <a:pPr defTabSz="914367"/>
            <a:r>
              <a:rPr lang="en-US" sz="1961">
                <a:solidFill>
                  <a:srgbClr val="3C3C41"/>
                </a:solidFill>
                <a:latin typeface="Segoe UI Semibold"/>
              </a:rPr>
              <a:t>Protect against threats</a:t>
            </a:r>
          </a:p>
        </p:txBody>
      </p:sp>
      <p:grpSp>
        <p:nvGrpSpPr>
          <p:cNvPr id="203" name="Group 202">
            <a:extLst>
              <a:ext uri="{FF2B5EF4-FFF2-40B4-BE49-F238E27FC236}">
                <a16:creationId xmlns:a16="http://schemas.microsoft.com/office/drawing/2014/main" id="{CC7B5512-2518-48C2-B53C-01A229484066}"/>
              </a:ext>
            </a:extLst>
          </p:cNvPr>
          <p:cNvGrpSpPr/>
          <p:nvPr/>
        </p:nvGrpSpPr>
        <p:grpSpPr>
          <a:xfrm>
            <a:off x="6501501" y="3467728"/>
            <a:ext cx="4683889" cy="972907"/>
            <a:chOff x="7604201" y="3786152"/>
            <a:chExt cx="3164149" cy="918343"/>
          </a:xfrm>
        </p:grpSpPr>
        <p:sp>
          <p:nvSpPr>
            <p:cNvPr id="207" name="Rectangle 206">
              <a:extLst>
                <a:ext uri="{FF2B5EF4-FFF2-40B4-BE49-F238E27FC236}">
                  <a16:creationId xmlns:a16="http://schemas.microsoft.com/office/drawing/2014/main" id="{A54C023A-710B-42D6-A7F7-3FC3E1CB194D}"/>
                </a:ext>
              </a:extLst>
            </p:cNvPr>
            <p:cNvSpPr/>
            <p:nvPr/>
          </p:nvSpPr>
          <p:spPr bwMode="auto">
            <a:xfrm>
              <a:off x="7604201" y="3786152"/>
              <a:ext cx="1005840" cy="918343"/>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42" rIns="0" bIns="89642" anchor="ctr" anchorCtr="0"/>
            <a:lstStyle/>
            <a:p>
              <a:pPr marL="0" lvl="1" algn="ctr" defTabSz="913698">
                <a:lnSpc>
                  <a:spcPct val="90000"/>
                </a:lnSpc>
                <a:spcBef>
                  <a:spcPts val="588"/>
                </a:spcBef>
                <a:spcAft>
                  <a:spcPts val="588"/>
                </a:spcAft>
                <a:buSzPct val="90000"/>
                <a:defRPr/>
              </a:pPr>
              <a:r>
                <a:rPr lang="en-US" sz="1176" kern="0">
                  <a:solidFill>
                    <a:srgbClr val="1A1A1A"/>
                  </a:solidFill>
                  <a:latin typeface="Segoe UI"/>
                  <a:cs typeface="Segoe UI" panose="020B0502040204020203" pitchFamily="34" charset="0"/>
                </a:rPr>
                <a:t>For </a:t>
              </a:r>
              <a:br>
                <a:rPr lang="en-US" sz="1176" kern="0">
                  <a:solidFill>
                    <a:srgbClr val="1A1A1A"/>
                  </a:solidFill>
                  <a:latin typeface="Segoe UI"/>
                  <a:cs typeface="Segoe UI" panose="020B0502040204020203" pitchFamily="34" charset="0"/>
                </a:rPr>
              </a:br>
              <a:r>
                <a:rPr lang="en-US" sz="1176" kern="0">
                  <a:solidFill>
                    <a:srgbClr val="1A1A1A"/>
                  </a:solidFill>
                  <a:latin typeface="Segoe UI"/>
                  <a:cs typeface="Segoe UI" panose="020B0502040204020203" pitchFamily="34" charset="0"/>
                </a:rPr>
                <a:t>servers</a:t>
              </a:r>
            </a:p>
          </p:txBody>
        </p:sp>
        <p:sp>
          <p:nvSpPr>
            <p:cNvPr id="208" name="Rectangle 207">
              <a:extLst>
                <a:ext uri="{FF2B5EF4-FFF2-40B4-BE49-F238E27FC236}">
                  <a16:creationId xmlns:a16="http://schemas.microsoft.com/office/drawing/2014/main" id="{BC8D0F2E-CC71-491F-A2FA-2111D6759E9C}"/>
                </a:ext>
              </a:extLst>
            </p:cNvPr>
            <p:cNvSpPr/>
            <p:nvPr/>
          </p:nvSpPr>
          <p:spPr bwMode="auto">
            <a:xfrm>
              <a:off x="8683356" y="3791705"/>
              <a:ext cx="1005840" cy="912790"/>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42" rIns="0" bIns="89642" anchor="ctr" anchorCtr="0"/>
            <a:lstStyle/>
            <a:p>
              <a:pPr marL="0" lvl="1" algn="ctr" defTabSz="913698">
                <a:lnSpc>
                  <a:spcPct val="90000"/>
                </a:lnSpc>
                <a:spcBef>
                  <a:spcPts val="588"/>
                </a:spcBef>
                <a:spcAft>
                  <a:spcPts val="588"/>
                </a:spcAft>
                <a:buSzPct val="90000"/>
                <a:defRPr/>
              </a:pPr>
              <a:r>
                <a:rPr lang="en-US" sz="1176" kern="0">
                  <a:solidFill>
                    <a:srgbClr val="1A1A1A"/>
                  </a:solidFill>
                  <a:latin typeface="Segoe UI"/>
                  <a:cs typeface="Segoe UI" panose="020B0502040204020203" pitchFamily="34" charset="0"/>
                </a:rPr>
                <a:t>For cloud native workloads</a:t>
              </a:r>
            </a:p>
          </p:txBody>
        </p:sp>
        <p:sp>
          <p:nvSpPr>
            <p:cNvPr id="209" name="Rectangle 208">
              <a:extLst>
                <a:ext uri="{FF2B5EF4-FFF2-40B4-BE49-F238E27FC236}">
                  <a16:creationId xmlns:a16="http://schemas.microsoft.com/office/drawing/2014/main" id="{3D92DD72-9CD2-4C73-9201-1579A6BCA58C}"/>
                </a:ext>
              </a:extLst>
            </p:cNvPr>
            <p:cNvSpPr/>
            <p:nvPr/>
          </p:nvSpPr>
          <p:spPr bwMode="auto">
            <a:xfrm>
              <a:off x="9762510" y="3791705"/>
              <a:ext cx="1005840" cy="912790"/>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42" rIns="0" bIns="89642" anchor="ctr" anchorCtr="0"/>
            <a:lstStyle/>
            <a:p>
              <a:pPr marL="0" lvl="1" algn="ctr" defTabSz="913698">
                <a:lnSpc>
                  <a:spcPct val="90000"/>
                </a:lnSpc>
                <a:spcBef>
                  <a:spcPts val="588"/>
                </a:spcBef>
                <a:spcAft>
                  <a:spcPts val="588"/>
                </a:spcAft>
                <a:buSzPct val="90000"/>
                <a:defRPr/>
              </a:pPr>
              <a:r>
                <a:rPr lang="en-US" sz="1176" kern="0">
                  <a:solidFill>
                    <a:srgbClr val="1A1A1A"/>
                  </a:solidFill>
                  <a:latin typeface="Segoe UI"/>
                  <a:cs typeface="Segoe UI" panose="020B0502040204020203" pitchFamily="34" charset="0"/>
                </a:rPr>
                <a:t>For </a:t>
              </a:r>
              <a:br>
                <a:rPr lang="en-US" sz="1176" kern="0">
                  <a:solidFill>
                    <a:srgbClr val="1A1A1A"/>
                  </a:solidFill>
                  <a:latin typeface="Segoe UI"/>
                  <a:cs typeface="Segoe UI" panose="020B0502040204020203" pitchFamily="34" charset="0"/>
                </a:rPr>
              </a:br>
              <a:r>
                <a:rPr lang="en-US" sz="1176" kern="0">
                  <a:solidFill>
                    <a:srgbClr val="1A1A1A"/>
                  </a:solidFill>
                  <a:latin typeface="Segoe UI"/>
                  <a:cs typeface="Segoe UI" panose="020B0502040204020203" pitchFamily="34" charset="0"/>
                </a:rPr>
                <a:t>databases </a:t>
              </a:r>
              <a:br>
                <a:rPr lang="en-US" sz="1176" kern="0">
                  <a:solidFill>
                    <a:srgbClr val="1A1A1A"/>
                  </a:solidFill>
                  <a:latin typeface="Segoe UI"/>
                  <a:cs typeface="Segoe UI" panose="020B0502040204020203" pitchFamily="34" charset="0"/>
                </a:rPr>
              </a:br>
              <a:r>
                <a:rPr lang="en-US" sz="1176" kern="0">
                  <a:solidFill>
                    <a:srgbClr val="1A1A1A"/>
                  </a:solidFill>
                  <a:latin typeface="Segoe UI"/>
                  <a:cs typeface="Segoe UI" panose="020B0502040204020203" pitchFamily="34" charset="0"/>
                </a:rPr>
                <a:t>and storage</a:t>
              </a:r>
            </a:p>
          </p:txBody>
        </p:sp>
      </p:grpSp>
      <p:grpSp>
        <p:nvGrpSpPr>
          <p:cNvPr id="204" name="Group 203">
            <a:extLst>
              <a:ext uri="{FF2B5EF4-FFF2-40B4-BE49-F238E27FC236}">
                <a16:creationId xmlns:a16="http://schemas.microsoft.com/office/drawing/2014/main" id="{101AA48E-9968-4314-8E42-799F8DA3454F}"/>
              </a:ext>
            </a:extLst>
          </p:cNvPr>
          <p:cNvGrpSpPr/>
          <p:nvPr/>
        </p:nvGrpSpPr>
        <p:grpSpPr>
          <a:xfrm>
            <a:off x="6657556" y="2401228"/>
            <a:ext cx="732239" cy="621242"/>
            <a:chOff x="12203856" y="3508556"/>
            <a:chExt cx="584605" cy="495987"/>
          </a:xfrm>
        </p:grpSpPr>
        <p:sp>
          <p:nvSpPr>
            <p:cNvPr id="205" name="Shield_EA18" title="Icon of a shield">
              <a:extLst>
                <a:ext uri="{FF2B5EF4-FFF2-40B4-BE49-F238E27FC236}">
                  <a16:creationId xmlns:a16="http://schemas.microsoft.com/office/drawing/2014/main" id="{6D8681ED-0AFF-4441-A161-E073CFD282CB}"/>
                </a:ext>
              </a:extLst>
            </p:cNvPr>
            <p:cNvSpPr>
              <a:spLocks noChangeAspect="1"/>
            </p:cNvSpPr>
            <p:nvPr/>
          </p:nvSpPr>
          <p:spPr bwMode="auto">
            <a:xfrm>
              <a:off x="12203856" y="3508556"/>
              <a:ext cx="465860" cy="49598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pic>
          <p:nvPicPr>
            <p:cNvPr id="206" name="Picture 205">
              <a:extLst>
                <a:ext uri="{FF2B5EF4-FFF2-40B4-BE49-F238E27FC236}">
                  <a16:creationId xmlns:a16="http://schemas.microsoft.com/office/drawing/2014/main" id="{88501888-8FFB-4961-AA53-E9171F82B57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5914" y="3711995"/>
              <a:ext cx="292547" cy="292548"/>
            </a:xfrm>
            <a:prstGeom prst="rect">
              <a:avLst/>
            </a:prstGeom>
          </p:spPr>
        </p:pic>
      </p:grpSp>
      <p:sp>
        <p:nvSpPr>
          <p:cNvPr id="25" name="Rectangle 24">
            <a:extLst>
              <a:ext uri="{FF2B5EF4-FFF2-40B4-BE49-F238E27FC236}">
                <a16:creationId xmlns:a16="http://schemas.microsoft.com/office/drawing/2014/main" id="{CCA8EF70-63EF-4574-B794-534602E79932}"/>
              </a:ext>
            </a:extLst>
          </p:cNvPr>
          <p:cNvSpPr/>
          <p:nvPr/>
        </p:nvSpPr>
        <p:spPr>
          <a:xfrm>
            <a:off x="188744" y="6323491"/>
            <a:ext cx="1171731" cy="369332"/>
          </a:xfrm>
          <a:prstGeom prst="rect">
            <a:avLst/>
          </a:prstGeom>
        </p:spPr>
        <p:txBody>
          <a:bodyPr wrap="none">
            <a:spAutoFit/>
          </a:bodyPr>
          <a:lstStyle/>
          <a:p>
            <a:pPr lvl="0">
              <a:defRPr/>
            </a:pPr>
            <a:r>
              <a:rPr lang="en-GB" dirty="0">
                <a:solidFill>
                  <a:schemeClr val="accent6">
                    <a:lumMod val="10000"/>
                  </a:schemeClr>
                </a:solidFill>
                <a:latin typeface="OrangeBlossoms" panose="02000603000000000000" pitchFamily="2" charset="0"/>
                <a:ea typeface="OrangeBlossoms" panose="02000603000000000000" pitchFamily="2" charset="0"/>
              </a:rPr>
              <a:t>@</a:t>
            </a:r>
            <a:r>
              <a:rPr lang="en-GB" dirty="0" err="1">
                <a:solidFill>
                  <a:schemeClr val="accent6">
                    <a:lumMod val="10000"/>
                  </a:schemeClr>
                </a:solidFill>
                <a:latin typeface="OrangeBlossoms" panose="02000603000000000000" pitchFamily="2" charset="0"/>
                <a:ea typeface="OrangeBlossoms" panose="02000603000000000000" pitchFamily="2" charset="0"/>
              </a:rPr>
              <a:t>Techielass</a:t>
            </a:r>
            <a:endParaRPr lang="en-GB" dirty="0">
              <a:solidFill>
                <a:schemeClr val="accent6">
                  <a:lumMod val="10000"/>
                </a:schemeClr>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83454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F28C75DC-E893-4172-8B54-09B4CA6F21D2}"/>
              </a:ext>
            </a:extLst>
          </p:cNvPr>
          <p:cNvSpPr/>
          <p:nvPr/>
        </p:nvSpPr>
        <p:spPr bwMode="auto">
          <a:xfrm>
            <a:off x="1" y="1475617"/>
            <a:ext cx="3955324" cy="5381893"/>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3" name="Title 2">
            <a:extLst>
              <a:ext uri="{FF2B5EF4-FFF2-40B4-BE49-F238E27FC236}">
                <a16:creationId xmlns:a16="http://schemas.microsoft.com/office/drawing/2014/main" id="{08628C12-3DB1-4A5C-A32E-983A6CF7E0C1}"/>
              </a:ext>
            </a:extLst>
          </p:cNvPr>
          <p:cNvSpPr>
            <a:spLocks noGrp="1"/>
          </p:cNvSpPr>
          <p:nvPr>
            <p:ph type="title"/>
          </p:nvPr>
        </p:nvSpPr>
        <p:spPr>
          <a:xfrm>
            <a:off x="455995" y="309991"/>
            <a:ext cx="11635742" cy="1230017"/>
          </a:xfrm>
        </p:spPr>
        <p:txBody>
          <a:bodyPr/>
          <a:lstStyle/>
          <a:p>
            <a:pPr algn="ctr"/>
            <a:r>
              <a:rPr lang="en-US" sz="4710" b="1" dirty="0">
                <a:solidFill>
                  <a:srgbClr val="0078D4"/>
                </a:solidFill>
                <a:latin typeface="Segoe UI Light (Headings)"/>
              </a:rPr>
              <a:t>Prioritize your response to security issues with </a:t>
            </a:r>
            <a:br>
              <a:rPr lang="en-US" sz="4710" b="1" dirty="0">
                <a:solidFill>
                  <a:srgbClr val="0078D4"/>
                </a:solidFill>
                <a:latin typeface="Segoe UI Light (Headings)"/>
              </a:rPr>
            </a:br>
            <a:br>
              <a:rPr lang="en-US" sz="4710" b="1" dirty="0">
                <a:solidFill>
                  <a:srgbClr val="0078D4"/>
                </a:solidFill>
                <a:latin typeface="Segoe UI Light (Headings)"/>
              </a:rPr>
            </a:br>
            <a:r>
              <a:rPr lang="en-US" sz="4710" b="1" dirty="0">
                <a:solidFill>
                  <a:srgbClr val="0078D4"/>
                </a:solidFill>
                <a:latin typeface="Segoe UI Light (Headings)"/>
              </a:rPr>
              <a:t>Secure Score </a:t>
            </a:r>
          </a:p>
        </p:txBody>
      </p:sp>
      <p:sp>
        <p:nvSpPr>
          <p:cNvPr id="37" name="Text Placeholder 1">
            <a:extLst>
              <a:ext uri="{FF2B5EF4-FFF2-40B4-BE49-F238E27FC236}">
                <a16:creationId xmlns:a16="http://schemas.microsoft.com/office/drawing/2014/main" id="{5F605451-F197-44D2-BFC3-371D4DBC550D}"/>
              </a:ext>
            </a:extLst>
          </p:cNvPr>
          <p:cNvSpPr txBox="1">
            <a:spLocks/>
          </p:cNvSpPr>
          <p:nvPr/>
        </p:nvSpPr>
        <p:spPr>
          <a:xfrm>
            <a:off x="453002" y="2173792"/>
            <a:ext cx="3176850" cy="2984073"/>
          </a:xfrm>
          <a:prstGeom prst="rect">
            <a:avLst/>
          </a:prstGeom>
        </p:spPr>
        <p:txBody>
          <a:bodyPr vert="horz" wrap="square" lIns="0" tIns="89642" rIns="143428" bIns="89642"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90000"/>
              </a:lnSpc>
              <a:spcBef>
                <a:spcPts val="2353"/>
              </a:spcBef>
            </a:pPr>
            <a:r>
              <a:rPr lang="en-US" sz="1765" spc="0" dirty="0">
                <a:solidFill>
                  <a:srgbClr val="3C3C41"/>
                </a:solidFill>
                <a:latin typeface="Segoe UI"/>
              </a:rPr>
              <a:t>Gain instant insight into </a:t>
            </a:r>
            <a:br>
              <a:rPr lang="en-US" sz="1765" spc="0" dirty="0">
                <a:solidFill>
                  <a:srgbClr val="3C3C41"/>
                </a:solidFill>
                <a:latin typeface="Segoe UI"/>
              </a:rPr>
            </a:br>
            <a:r>
              <a:rPr lang="en-US" sz="1765" spc="0" dirty="0">
                <a:solidFill>
                  <a:srgbClr val="3C3C41"/>
                </a:solidFill>
                <a:latin typeface="Segoe UI"/>
              </a:rPr>
              <a:t>the security state of your cloud workloads</a:t>
            </a:r>
          </a:p>
          <a:p>
            <a:pPr defTabSz="914367">
              <a:lnSpc>
                <a:spcPct val="90000"/>
              </a:lnSpc>
              <a:spcBef>
                <a:spcPts val="2353"/>
              </a:spcBef>
            </a:pPr>
            <a:r>
              <a:rPr lang="en-US" sz="1765" spc="0" dirty="0">
                <a:solidFill>
                  <a:srgbClr val="3C3C41"/>
                </a:solidFill>
                <a:latin typeface="Segoe UI"/>
              </a:rPr>
              <a:t>Address security vulnerabilities with prioritized recommendations </a:t>
            </a:r>
          </a:p>
          <a:p>
            <a:pPr defTabSz="914367">
              <a:lnSpc>
                <a:spcPct val="90000"/>
              </a:lnSpc>
              <a:spcBef>
                <a:spcPts val="2353"/>
              </a:spcBef>
            </a:pPr>
            <a:r>
              <a:rPr lang="en-US" sz="1765" spc="0" dirty="0">
                <a:solidFill>
                  <a:srgbClr val="3C3C41"/>
                </a:solidFill>
                <a:latin typeface="Segoe UI"/>
              </a:rPr>
              <a:t>Improve your Secure Score and overall security posture </a:t>
            </a:r>
            <a:br>
              <a:rPr lang="en-US" sz="1765" spc="0" dirty="0">
                <a:solidFill>
                  <a:srgbClr val="3C3C41"/>
                </a:solidFill>
                <a:latin typeface="Segoe UI"/>
              </a:rPr>
            </a:br>
            <a:r>
              <a:rPr lang="en-US" sz="1765" spc="0" dirty="0">
                <a:solidFill>
                  <a:srgbClr val="3C3C41"/>
                </a:solidFill>
                <a:latin typeface="Segoe UI"/>
              </a:rPr>
              <a:t>in minutes</a:t>
            </a:r>
          </a:p>
        </p:txBody>
      </p:sp>
      <p:cxnSp>
        <p:nvCxnSpPr>
          <p:cNvPr id="38" name="Straight Connector 37">
            <a:extLst>
              <a:ext uri="{FF2B5EF4-FFF2-40B4-BE49-F238E27FC236}">
                <a16:creationId xmlns:a16="http://schemas.microsoft.com/office/drawing/2014/main" id="{9146E436-E4E9-4138-9365-4619EB203D31}"/>
              </a:ext>
            </a:extLst>
          </p:cNvPr>
          <p:cNvCxnSpPr/>
          <p:nvPr/>
        </p:nvCxnSpPr>
        <p:spPr>
          <a:xfrm>
            <a:off x="453002" y="1927800"/>
            <a:ext cx="787875"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1EA22B7-6721-4D99-9460-777C796A204D}"/>
              </a:ext>
            </a:extLst>
          </p:cNvPr>
          <p:cNvGrpSpPr/>
          <p:nvPr/>
        </p:nvGrpSpPr>
        <p:grpSpPr>
          <a:xfrm>
            <a:off x="8182656" y="4421195"/>
            <a:ext cx="2039779" cy="2113833"/>
            <a:chOff x="8245425" y="4649922"/>
            <a:chExt cx="2080681" cy="2156220"/>
          </a:xfrm>
        </p:grpSpPr>
        <p:graphicFrame>
          <p:nvGraphicFramePr>
            <p:cNvPr id="26" name="Chart 25">
              <a:extLst>
                <a:ext uri="{FF2B5EF4-FFF2-40B4-BE49-F238E27FC236}">
                  <a16:creationId xmlns:a16="http://schemas.microsoft.com/office/drawing/2014/main" id="{FD1DA49B-95DB-4234-B310-0122FC706EA8}"/>
                </a:ext>
              </a:extLst>
            </p:cNvPr>
            <p:cNvGraphicFramePr/>
            <p:nvPr/>
          </p:nvGraphicFramePr>
          <p:xfrm>
            <a:off x="8245425" y="4649922"/>
            <a:ext cx="2080681" cy="2156220"/>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B0794409-3FA8-48DA-B24D-A2ADBEF4D47D}"/>
                </a:ext>
              </a:extLst>
            </p:cNvPr>
            <p:cNvSpPr txBox="1"/>
            <p:nvPr/>
          </p:nvSpPr>
          <p:spPr>
            <a:xfrm>
              <a:off x="8690759" y="5231375"/>
              <a:ext cx="1190012" cy="984885"/>
            </a:xfrm>
            <a:prstGeom prst="rect">
              <a:avLst/>
            </a:prstGeom>
            <a:noFill/>
          </p:spPr>
          <p:txBody>
            <a:bodyPr wrap="square" lIns="0" tIns="0" rIns="0" bIns="0" rtlCol="0">
              <a:spAutoFit/>
            </a:bodyPr>
            <a:lstStyle/>
            <a:p>
              <a:pPr algn="ctr" defTabSz="914367">
                <a:lnSpc>
                  <a:spcPct val="80000"/>
                </a:lnSpc>
              </a:pPr>
              <a:r>
                <a:rPr lang="en-US" sz="3137">
                  <a:solidFill>
                    <a:srgbClr val="0078D3"/>
                  </a:solidFill>
                  <a:latin typeface="Segoe UI Semibold"/>
                </a:rPr>
                <a:t>679</a:t>
              </a:r>
              <a:endParaRPr lang="en-US" sz="2745">
                <a:solidFill>
                  <a:srgbClr val="0078D3"/>
                </a:solidFill>
                <a:latin typeface="Segoe UI Semibold"/>
              </a:endParaRPr>
            </a:p>
            <a:p>
              <a:pPr algn="ctr" defTabSz="914367">
                <a:lnSpc>
                  <a:spcPct val="80000"/>
                </a:lnSpc>
              </a:pPr>
              <a:r>
                <a:rPr lang="en-US" sz="1568">
                  <a:gradFill>
                    <a:gsLst>
                      <a:gs pos="2917">
                        <a:srgbClr val="3C3C41"/>
                      </a:gs>
                      <a:gs pos="30000">
                        <a:srgbClr val="3C3C41"/>
                      </a:gs>
                    </a:gsLst>
                    <a:lin ang="5400000" scaled="0"/>
                  </a:gradFill>
                  <a:latin typeface="Segoe UI Semibold"/>
                </a:rPr>
                <a:t>of 1.5K</a:t>
              </a:r>
            </a:p>
            <a:p>
              <a:pPr algn="ctr" defTabSz="914367">
                <a:lnSpc>
                  <a:spcPct val="80000"/>
                </a:lnSpc>
              </a:pPr>
              <a:r>
                <a:rPr lang="en-US" sz="1568">
                  <a:gradFill>
                    <a:gsLst>
                      <a:gs pos="2917">
                        <a:srgbClr val="3C3C41"/>
                      </a:gs>
                      <a:gs pos="30000">
                        <a:srgbClr val="3C3C41"/>
                      </a:gs>
                    </a:gsLst>
                    <a:lin ang="5400000" scaled="0"/>
                  </a:gradFill>
                  <a:latin typeface="Segoe UI Semibold"/>
                </a:rPr>
                <a:t>Secure </a:t>
              </a:r>
              <a:br>
                <a:rPr lang="en-US" sz="1568">
                  <a:gradFill>
                    <a:gsLst>
                      <a:gs pos="2917">
                        <a:srgbClr val="3C3C41"/>
                      </a:gs>
                      <a:gs pos="30000">
                        <a:srgbClr val="3C3C41"/>
                      </a:gs>
                    </a:gsLst>
                    <a:lin ang="5400000" scaled="0"/>
                  </a:gradFill>
                  <a:latin typeface="Segoe UI Semibold"/>
                </a:rPr>
              </a:br>
              <a:r>
                <a:rPr lang="en-US" sz="1568">
                  <a:gradFill>
                    <a:gsLst>
                      <a:gs pos="2917">
                        <a:srgbClr val="3C3C41"/>
                      </a:gs>
                      <a:gs pos="30000">
                        <a:srgbClr val="3C3C41"/>
                      </a:gs>
                    </a:gsLst>
                    <a:lin ang="5400000" scaled="0"/>
                  </a:gradFill>
                  <a:latin typeface="Segoe UI Semibold"/>
                </a:rPr>
                <a:t>Score</a:t>
              </a:r>
            </a:p>
          </p:txBody>
        </p:sp>
      </p:grpSp>
      <p:grpSp>
        <p:nvGrpSpPr>
          <p:cNvPr id="16" name="Group 15">
            <a:extLst>
              <a:ext uri="{FF2B5EF4-FFF2-40B4-BE49-F238E27FC236}">
                <a16:creationId xmlns:a16="http://schemas.microsoft.com/office/drawing/2014/main" id="{654014F7-F4CC-455F-9528-9BBFF22E5565}"/>
              </a:ext>
            </a:extLst>
          </p:cNvPr>
          <p:cNvGrpSpPr/>
          <p:nvPr/>
        </p:nvGrpSpPr>
        <p:grpSpPr>
          <a:xfrm>
            <a:off x="7634480" y="2352229"/>
            <a:ext cx="935888" cy="818363"/>
            <a:chOff x="6355502" y="3401762"/>
            <a:chExt cx="954654" cy="834773"/>
          </a:xfrm>
        </p:grpSpPr>
        <p:sp>
          <p:nvSpPr>
            <p:cNvPr id="85" name="TextBox 84">
              <a:extLst>
                <a:ext uri="{FF2B5EF4-FFF2-40B4-BE49-F238E27FC236}">
                  <a16:creationId xmlns:a16="http://schemas.microsoft.com/office/drawing/2014/main" id="{67E5F00F-6844-45E4-BFB0-EA2B1125208D}"/>
                </a:ext>
              </a:extLst>
            </p:cNvPr>
            <p:cNvSpPr txBox="1"/>
            <p:nvPr/>
          </p:nvSpPr>
          <p:spPr>
            <a:xfrm>
              <a:off x="6355502" y="4021091"/>
              <a:ext cx="954654" cy="215444"/>
            </a:xfrm>
            <a:prstGeom prst="rect">
              <a:avLst/>
            </a:prstGeom>
            <a:noFill/>
          </p:spPr>
          <p:txBody>
            <a:bodyPr wrap="square" lIns="0" tIns="0" rIns="0" bIns="0" rtlCol="0">
              <a:spAutoFit/>
            </a:bodyPr>
            <a:lstStyle/>
            <a:p>
              <a:pPr algn="ctr" defTabSz="914367"/>
              <a:r>
                <a:rPr lang="en-US" sz="1372">
                  <a:gradFill>
                    <a:gsLst>
                      <a:gs pos="2917">
                        <a:srgbClr val="3C3C41"/>
                      </a:gs>
                      <a:gs pos="30000">
                        <a:srgbClr val="3C3C41"/>
                      </a:gs>
                    </a:gsLst>
                    <a:lin ang="5400000" scaled="0"/>
                  </a:gradFill>
                  <a:latin typeface="Segoe UI Semibold"/>
                </a:rPr>
                <a:t>Compute</a:t>
              </a:r>
            </a:p>
          </p:txBody>
        </p:sp>
        <p:pic>
          <p:nvPicPr>
            <p:cNvPr id="69" name="Graphic 68">
              <a:extLst>
                <a:ext uri="{FF2B5EF4-FFF2-40B4-BE49-F238E27FC236}">
                  <a16:creationId xmlns:a16="http://schemas.microsoft.com/office/drawing/2014/main" id="{CFA95690-99B6-4CE8-955A-B99F99A341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6274" y="3401762"/>
              <a:ext cx="593111" cy="547193"/>
            </a:xfrm>
            <a:prstGeom prst="rect">
              <a:avLst/>
            </a:prstGeom>
          </p:spPr>
        </p:pic>
      </p:grpSp>
      <p:grpSp>
        <p:nvGrpSpPr>
          <p:cNvPr id="19" name="Group 18">
            <a:extLst>
              <a:ext uri="{FF2B5EF4-FFF2-40B4-BE49-F238E27FC236}">
                <a16:creationId xmlns:a16="http://schemas.microsoft.com/office/drawing/2014/main" id="{AAB63809-5D32-49BA-9494-DC2B5DBD0C59}"/>
              </a:ext>
            </a:extLst>
          </p:cNvPr>
          <p:cNvGrpSpPr/>
          <p:nvPr/>
        </p:nvGrpSpPr>
        <p:grpSpPr>
          <a:xfrm>
            <a:off x="10934843" y="2387002"/>
            <a:ext cx="935888" cy="783589"/>
            <a:chOff x="10606443" y="3437233"/>
            <a:chExt cx="954654" cy="799302"/>
          </a:xfrm>
        </p:grpSpPr>
        <p:sp>
          <p:nvSpPr>
            <p:cNvPr id="82" name="TextBox 81">
              <a:extLst>
                <a:ext uri="{FF2B5EF4-FFF2-40B4-BE49-F238E27FC236}">
                  <a16:creationId xmlns:a16="http://schemas.microsoft.com/office/drawing/2014/main" id="{232592D3-3A62-48CD-BC3A-14228F4A0C50}"/>
                </a:ext>
              </a:extLst>
            </p:cNvPr>
            <p:cNvSpPr txBox="1"/>
            <p:nvPr/>
          </p:nvSpPr>
          <p:spPr>
            <a:xfrm>
              <a:off x="10606443" y="4021091"/>
              <a:ext cx="954654" cy="215444"/>
            </a:xfrm>
            <a:prstGeom prst="rect">
              <a:avLst/>
            </a:prstGeom>
            <a:noFill/>
          </p:spPr>
          <p:txBody>
            <a:bodyPr wrap="square" lIns="0" tIns="0" rIns="0" bIns="0" rtlCol="0">
              <a:spAutoFit/>
            </a:bodyPr>
            <a:lstStyle/>
            <a:p>
              <a:pPr algn="ctr" defTabSz="914367"/>
              <a:r>
                <a:rPr lang="en-US" sz="1372">
                  <a:gradFill>
                    <a:gsLst>
                      <a:gs pos="2917">
                        <a:srgbClr val="3C3C41"/>
                      </a:gs>
                      <a:gs pos="30000">
                        <a:srgbClr val="3C3C41"/>
                      </a:gs>
                    </a:gsLst>
                    <a:lin ang="5400000" scaled="0"/>
                  </a:gradFill>
                  <a:latin typeface="Segoe UI Semibold"/>
                </a:rPr>
                <a:t>App</a:t>
              </a:r>
            </a:p>
          </p:txBody>
        </p:sp>
        <p:pic>
          <p:nvPicPr>
            <p:cNvPr id="70" name="Graphic 69">
              <a:extLst>
                <a:ext uri="{FF2B5EF4-FFF2-40B4-BE49-F238E27FC236}">
                  <a16:creationId xmlns:a16="http://schemas.microsoft.com/office/drawing/2014/main" id="{6C0A6123-7AE9-4998-9D73-E211A902D9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45645" y="3437233"/>
              <a:ext cx="476250" cy="476250"/>
            </a:xfrm>
            <a:prstGeom prst="rect">
              <a:avLst/>
            </a:prstGeom>
          </p:spPr>
        </p:pic>
      </p:grpSp>
      <p:grpSp>
        <p:nvGrpSpPr>
          <p:cNvPr id="18" name="Group 17">
            <a:extLst>
              <a:ext uri="{FF2B5EF4-FFF2-40B4-BE49-F238E27FC236}">
                <a16:creationId xmlns:a16="http://schemas.microsoft.com/office/drawing/2014/main" id="{04F4CF4D-563E-464D-9A2E-6C5A426D73A1}"/>
              </a:ext>
            </a:extLst>
          </p:cNvPr>
          <p:cNvGrpSpPr/>
          <p:nvPr/>
        </p:nvGrpSpPr>
        <p:grpSpPr>
          <a:xfrm>
            <a:off x="9834723" y="2302180"/>
            <a:ext cx="935888" cy="868412"/>
            <a:chOff x="9189462" y="3350710"/>
            <a:chExt cx="954654" cy="885825"/>
          </a:xfrm>
        </p:grpSpPr>
        <p:sp>
          <p:nvSpPr>
            <p:cNvPr id="76" name="TextBox 75">
              <a:extLst>
                <a:ext uri="{FF2B5EF4-FFF2-40B4-BE49-F238E27FC236}">
                  <a16:creationId xmlns:a16="http://schemas.microsoft.com/office/drawing/2014/main" id="{B888B074-A6EE-45C5-AE3F-D40D06F08068}"/>
                </a:ext>
              </a:extLst>
            </p:cNvPr>
            <p:cNvSpPr txBox="1"/>
            <p:nvPr/>
          </p:nvSpPr>
          <p:spPr>
            <a:xfrm>
              <a:off x="9189462" y="4021091"/>
              <a:ext cx="954654" cy="215444"/>
            </a:xfrm>
            <a:prstGeom prst="rect">
              <a:avLst/>
            </a:prstGeom>
            <a:noFill/>
          </p:spPr>
          <p:txBody>
            <a:bodyPr wrap="square" lIns="0" tIns="0" rIns="0" bIns="0" rtlCol="0">
              <a:spAutoFit/>
            </a:bodyPr>
            <a:lstStyle/>
            <a:p>
              <a:pPr algn="ctr" defTabSz="914367"/>
              <a:r>
                <a:rPr lang="en-US" sz="1372">
                  <a:gradFill>
                    <a:gsLst>
                      <a:gs pos="2917">
                        <a:srgbClr val="3C3C41"/>
                      </a:gs>
                      <a:gs pos="30000">
                        <a:srgbClr val="3C3C41"/>
                      </a:gs>
                    </a:gsLst>
                    <a:lin ang="5400000" scaled="0"/>
                  </a:gradFill>
                  <a:latin typeface="Segoe UI Semibold"/>
                </a:rPr>
                <a:t>Network</a:t>
              </a:r>
            </a:p>
          </p:txBody>
        </p:sp>
        <p:pic>
          <p:nvPicPr>
            <p:cNvPr id="99" name="Graphic 98">
              <a:extLst>
                <a:ext uri="{FF2B5EF4-FFF2-40B4-BE49-F238E27FC236}">
                  <a16:creationId xmlns:a16="http://schemas.microsoft.com/office/drawing/2014/main" id="{2196AB4C-87E2-465E-921E-81E6D79119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2141" y="3350710"/>
              <a:ext cx="649296" cy="649296"/>
            </a:xfrm>
            <a:prstGeom prst="rect">
              <a:avLst/>
            </a:prstGeom>
          </p:spPr>
        </p:pic>
      </p:grpSp>
      <p:grpSp>
        <p:nvGrpSpPr>
          <p:cNvPr id="15" name="Group 14">
            <a:extLst>
              <a:ext uri="{FF2B5EF4-FFF2-40B4-BE49-F238E27FC236}">
                <a16:creationId xmlns:a16="http://schemas.microsoft.com/office/drawing/2014/main" id="{5FDF890E-9134-4AEE-9734-74E7C0D3CED2}"/>
              </a:ext>
            </a:extLst>
          </p:cNvPr>
          <p:cNvGrpSpPr/>
          <p:nvPr/>
        </p:nvGrpSpPr>
        <p:grpSpPr>
          <a:xfrm>
            <a:off x="6534359" y="2342116"/>
            <a:ext cx="935888" cy="828475"/>
            <a:chOff x="4938522" y="3391447"/>
            <a:chExt cx="954654" cy="845088"/>
          </a:xfrm>
        </p:grpSpPr>
        <p:sp>
          <p:nvSpPr>
            <p:cNvPr id="86" name="TextBox 85">
              <a:extLst>
                <a:ext uri="{FF2B5EF4-FFF2-40B4-BE49-F238E27FC236}">
                  <a16:creationId xmlns:a16="http://schemas.microsoft.com/office/drawing/2014/main" id="{EFB7999C-B548-4E5B-997C-17EEBD3B10AF}"/>
                </a:ext>
              </a:extLst>
            </p:cNvPr>
            <p:cNvSpPr txBox="1"/>
            <p:nvPr/>
          </p:nvSpPr>
          <p:spPr>
            <a:xfrm>
              <a:off x="4938522" y="4021091"/>
              <a:ext cx="954654" cy="215444"/>
            </a:xfrm>
            <a:prstGeom prst="rect">
              <a:avLst/>
            </a:prstGeom>
            <a:noFill/>
          </p:spPr>
          <p:txBody>
            <a:bodyPr wrap="square" lIns="0" tIns="0" rIns="0" bIns="0" rtlCol="0">
              <a:spAutoFit/>
            </a:bodyPr>
            <a:lstStyle/>
            <a:p>
              <a:pPr algn="ctr" defTabSz="914367"/>
              <a:r>
                <a:rPr lang="en-US" sz="1372">
                  <a:gradFill>
                    <a:gsLst>
                      <a:gs pos="2917">
                        <a:srgbClr val="3C3C41"/>
                      </a:gs>
                      <a:gs pos="30000">
                        <a:srgbClr val="3C3C41"/>
                      </a:gs>
                    </a:gsLst>
                    <a:lin ang="5400000" scaled="0"/>
                  </a:gradFill>
                  <a:latin typeface="Segoe UI Semibold"/>
                </a:rPr>
                <a:t>Access</a:t>
              </a:r>
            </a:p>
          </p:txBody>
        </p:sp>
        <p:pic>
          <p:nvPicPr>
            <p:cNvPr id="101" name="Graphic 100">
              <a:extLst>
                <a:ext uri="{FF2B5EF4-FFF2-40B4-BE49-F238E27FC236}">
                  <a16:creationId xmlns:a16="http://schemas.microsoft.com/office/drawing/2014/main" id="{5002FBB7-EC18-4870-AFE2-B27D648596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1938" y="3391447"/>
              <a:ext cx="567822" cy="567822"/>
            </a:xfrm>
            <a:prstGeom prst="rect">
              <a:avLst/>
            </a:prstGeom>
          </p:spPr>
        </p:pic>
      </p:grpSp>
      <p:grpSp>
        <p:nvGrpSpPr>
          <p:cNvPr id="17" name="Group 16">
            <a:extLst>
              <a:ext uri="{FF2B5EF4-FFF2-40B4-BE49-F238E27FC236}">
                <a16:creationId xmlns:a16="http://schemas.microsoft.com/office/drawing/2014/main" id="{71115E60-8FAF-448A-AC2B-7EDD2DFA515B}"/>
              </a:ext>
            </a:extLst>
          </p:cNvPr>
          <p:cNvGrpSpPr/>
          <p:nvPr/>
        </p:nvGrpSpPr>
        <p:grpSpPr>
          <a:xfrm>
            <a:off x="8734601" y="2338751"/>
            <a:ext cx="935888" cy="831841"/>
            <a:chOff x="7772482" y="3388014"/>
            <a:chExt cx="954654" cy="848521"/>
          </a:xfrm>
        </p:grpSpPr>
        <p:sp>
          <p:nvSpPr>
            <p:cNvPr id="96" name="TextBox 95">
              <a:extLst>
                <a:ext uri="{FF2B5EF4-FFF2-40B4-BE49-F238E27FC236}">
                  <a16:creationId xmlns:a16="http://schemas.microsoft.com/office/drawing/2014/main" id="{0B225A48-5AF3-4D1C-AF6A-2FD1860A0F12}"/>
                </a:ext>
              </a:extLst>
            </p:cNvPr>
            <p:cNvSpPr txBox="1"/>
            <p:nvPr/>
          </p:nvSpPr>
          <p:spPr>
            <a:xfrm>
              <a:off x="7772482" y="4021091"/>
              <a:ext cx="954654" cy="215444"/>
            </a:xfrm>
            <a:prstGeom prst="rect">
              <a:avLst/>
            </a:prstGeom>
            <a:noFill/>
          </p:spPr>
          <p:txBody>
            <a:bodyPr wrap="square" lIns="0" tIns="0" rIns="0" bIns="0" rtlCol="0">
              <a:spAutoFit/>
            </a:bodyPr>
            <a:lstStyle/>
            <a:p>
              <a:pPr algn="ctr" defTabSz="914367"/>
              <a:r>
                <a:rPr lang="en-US" sz="1372">
                  <a:gradFill>
                    <a:gsLst>
                      <a:gs pos="2917">
                        <a:srgbClr val="3C3C41"/>
                      </a:gs>
                      <a:gs pos="30000">
                        <a:srgbClr val="3C3C41"/>
                      </a:gs>
                    </a:gsLst>
                    <a:lin ang="5400000" scaled="0"/>
                  </a:gradFill>
                  <a:latin typeface="Segoe UI Semibold"/>
                </a:rPr>
                <a:t>SQL server</a:t>
              </a:r>
            </a:p>
          </p:txBody>
        </p:sp>
        <p:pic>
          <p:nvPicPr>
            <p:cNvPr id="102" name="Graphic 101">
              <a:extLst>
                <a:ext uri="{FF2B5EF4-FFF2-40B4-BE49-F238E27FC236}">
                  <a16:creationId xmlns:a16="http://schemas.microsoft.com/office/drawing/2014/main" id="{03377B53-3F42-4D56-AFEF-C94488CC761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14187" y="3388014"/>
              <a:ext cx="471244" cy="574688"/>
            </a:xfrm>
            <a:prstGeom prst="rect">
              <a:avLst/>
            </a:prstGeom>
          </p:spPr>
        </p:pic>
      </p:grpSp>
      <p:grpSp>
        <p:nvGrpSpPr>
          <p:cNvPr id="41" name="Group 40">
            <a:extLst>
              <a:ext uri="{FF2B5EF4-FFF2-40B4-BE49-F238E27FC236}">
                <a16:creationId xmlns:a16="http://schemas.microsoft.com/office/drawing/2014/main" id="{69B34B31-440F-4895-85A8-2E8861539EE4}"/>
              </a:ext>
            </a:extLst>
          </p:cNvPr>
          <p:cNvGrpSpPr/>
          <p:nvPr/>
        </p:nvGrpSpPr>
        <p:grpSpPr>
          <a:xfrm>
            <a:off x="5931443" y="2044714"/>
            <a:ext cx="5465079" cy="202760"/>
            <a:chOff x="6050380" y="2177818"/>
            <a:chExt cx="5574665" cy="206826"/>
          </a:xfrm>
        </p:grpSpPr>
        <p:sp>
          <p:nvSpPr>
            <p:cNvPr id="104" name="Right Bracket 103">
              <a:extLst>
                <a:ext uri="{FF2B5EF4-FFF2-40B4-BE49-F238E27FC236}">
                  <a16:creationId xmlns:a16="http://schemas.microsoft.com/office/drawing/2014/main" id="{8AF3A592-C8E0-4CA1-9182-D3E3B6B6B3E2}"/>
                </a:ext>
              </a:extLst>
            </p:cNvPr>
            <p:cNvSpPr/>
            <p:nvPr/>
          </p:nvSpPr>
          <p:spPr>
            <a:xfrm rot="16200000">
              <a:off x="8734300" y="-506102"/>
              <a:ext cx="206825" cy="5574665"/>
            </a:xfrm>
            <a:prstGeom prst="rightBracket">
              <a:avLst>
                <a:gd name="adj" fmla="val 0"/>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dirty="0">
                <a:solidFill>
                  <a:srgbClr val="3C3C41"/>
                </a:solidFill>
                <a:latin typeface="Segoe UI"/>
              </a:endParaRPr>
            </a:p>
          </p:txBody>
        </p:sp>
        <p:cxnSp>
          <p:nvCxnSpPr>
            <p:cNvPr id="105" name="Straight Connector 104">
              <a:extLst>
                <a:ext uri="{FF2B5EF4-FFF2-40B4-BE49-F238E27FC236}">
                  <a16:creationId xmlns:a16="http://schemas.microsoft.com/office/drawing/2014/main" id="{8145EA00-6256-43DA-86DD-DF4561751844}"/>
                </a:ext>
              </a:extLst>
            </p:cNvPr>
            <p:cNvCxnSpPr>
              <a:cxnSpLocks/>
            </p:cNvCxnSpPr>
            <p:nvPr/>
          </p:nvCxnSpPr>
          <p:spPr>
            <a:xfrm>
              <a:off x="8287462" y="2177818"/>
              <a:ext cx="0" cy="206826"/>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40149ED-7D98-4C90-9872-0A467EA5A632}"/>
                </a:ext>
              </a:extLst>
            </p:cNvPr>
            <p:cNvCxnSpPr>
              <a:cxnSpLocks/>
            </p:cNvCxnSpPr>
            <p:nvPr/>
          </p:nvCxnSpPr>
          <p:spPr>
            <a:xfrm>
              <a:off x="7142713" y="2177818"/>
              <a:ext cx="0" cy="206826"/>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7E77569-EB1E-49BC-A7AC-ED89DB33A057}"/>
                </a:ext>
              </a:extLst>
            </p:cNvPr>
            <p:cNvCxnSpPr>
              <a:cxnSpLocks/>
            </p:cNvCxnSpPr>
            <p:nvPr/>
          </p:nvCxnSpPr>
          <p:spPr>
            <a:xfrm>
              <a:off x="9387075" y="2177818"/>
              <a:ext cx="0" cy="206826"/>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C67E1AE-2A89-4443-86B5-2278C5E98D56}"/>
                </a:ext>
              </a:extLst>
            </p:cNvPr>
            <p:cNvCxnSpPr>
              <a:cxnSpLocks/>
            </p:cNvCxnSpPr>
            <p:nvPr/>
          </p:nvCxnSpPr>
          <p:spPr>
            <a:xfrm>
              <a:off x="10514617" y="2177818"/>
              <a:ext cx="0" cy="206826"/>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F7B381E1-B15C-4760-95E1-58243651BE53}"/>
              </a:ext>
            </a:extLst>
          </p:cNvPr>
          <p:cNvSpPr txBox="1"/>
          <p:nvPr/>
        </p:nvSpPr>
        <p:spPr>
          <a:xfrm>
            <a:off x="6534359" y="3430204"/>
            <a:ext cx="935888" cy="422417"/>
          </a:xfrm>
          <a:prstGeom prst="rect">
            <a:avLst/>
          </a:prstGeom>
          <a:noFill/>
        </p:spPr>
        <p:txBody>
          <a:bodyPr wrap="square" lIns="0" tIns="0" rIns="0" bIns="0" rtlCol="0">
            <a:spAutoFit/>
          </a:bodyPr>
          <a:lstStyle/>
          <a:p>
            <a:pPr algn="ctr" defTabSz="914367"/>
            <a:r>
              <a:rPr lang="en-US" sz="2745" dirty="0">
                <a:solidFill>
                  <a:srgbClr val="3C3C41"/>
                </a:solidFill>
                <a:latin typeface="Segoe UI Semibold"/>
              </a:rPr>
              <a:t>+50</a:t>
            </a:r>
          </a:p>
        </p:txBody>
      </p:sp>
      <p:sp>
        <p:nvSpPr>
          <p:cNvPr id="110" name="TextBox 109">
            <a:extLst>
              <a:ext uri="{FF2B5EF4-FFF2-40B4-BE49-F238E27FC236}">
                <a16:creationId xmlns:a16="http://schemas.microsoft.com/office/drawing/2014/main" id="{BF1CCA44-6961-4FD9-BFED-14432D313513}"/>
              </a:ext>
            </a:extLst>
          </p:cNvPr>
          <p:cNvSpPr txBox="1"/>
          <p:nvPr/>
        </p:nvSpPr>
        <p:spPr>
          <a:xfrm>
            <a:off x="7656604" y="3430204"/>
            <a:ext cx="935888" cy="422417"/>
          </a:xfrm>
          <a:prstGeom prst="rect">
            <a:avLst/>
          </a:prstGeom>
          <a:noFill/>
        </p:spPr>
        <p:txBody>
          <a:bodyPr wrap="square" lIns="0" tIns="0" rIns="0" bIns="0" rtlCol="0">
            <a:spAutoFit/>
          </a:bodyPr>
          <a:lstStyle/>
          <a:p>
            <a:pPr algn="ctr" defTabSz="914367"/>
            <a:r>
              <a:rPr lang="en-US" sz="2745">
                <a:solidFill>
                  <a:srgbClr val="3C3C41"/>
                </a:solidFill>
                <a:latin typeface="Segoe UI Semibold"/>
              </a:rPr>
              <a:t>+40</a:t>
            </a:r>
          </a:p>
        </p:txBody>
      </p:sp>
      <p:sp>
        <p:nvSpPr>
          <p:cNvPr id="111" name="TextBox 110">
            <a:extLst>
              <a:ext uri="{FF2B5EF4-FFF2-40B4-BE49-F238E27FC236}">
                <a16:creationId xmlns:a16="http://schemas.microsoft.com/office/drawing/2014/main" id="{2DDCA8A9-A34C-4706-BFD5-70D4AF5F065D}"/>
              </a:ext>
            </a:extLst>
          </p:cNvPr>
          <p:cNvSpPr txBox="1"/>
          <p:nvPr/>
        </p:nvSpPr>
        <p:spPr>
          <a:xfrm>
            <a:off x="8734601" y="3430204"/>
            <a:ext cx="935888" cy="422417"/>
          </a:xfrm>
          <a:prstGeom prst="rect">
            <a:avLst/>
          </a:prstGeom>
          <a:noFill/>
        </p:spPr>
        <p:txBody>
          <a:bodyPr wrap="square" lIns="0" tIns="0" rIns="0" bIns="0" rtlCol="0">
            <a:spAutoFit/>
          </a:bodyPr>
          <a:lstStyle/>
          <a:p>
            <a:pPr algn="ctr" defTabSz="914367"/>
            <a:r>
              <a:rPr lang="en-US" sz="2745">
                <a:solidFill>
                  <a:srgbClr val="3C3C41"/>
                </a:solidFill>
                <a:latin typeface="Segoe UI Semibold"/>
              </a:rPr>
              <a:t>+5</a:t>
            </a:r>
          </a:p>
        </p:txBody>
      </p:sp>
      <p:sp>
        <p:nvSpPr>
          <p:cNvPr id="112" name="TextBox 111">
            <a:extLst>
              <a:ext uri="{FF2B5EF4-FFF2-40B4-BE49-F238E27FC236}">
                <a16:creationId xmlns:a16="http://schemas.microsoft.com/office/drawing/2014/main" id="{3D3C26DB-237A-453C-8EE4-23B7CD3E37BA}"/>
              </a:ext>
            </a:extLst>
          </p:cNvPr>
          <p:cNvSpPr txBox="1"/>
          <p:nvPr/>
        </p:nvSpPr>
        <p:spPr>
          <a:xfrm>
            <a:off x="9834723" y="3430204"/>
            <a:ext cx="935888" cy="422417"/>
          </a:xfrm>
          <a:prstGeom prst="rect">
            <a:avLst/>
          </a:prstGeom>
          <a:noFill/>
        </p:spPr>
        <p:txBody>
          <a:bodyPr wrap="square" lIns="0" tIns="0" rIns="0" bIns="0" rtlCol="0">
            <a:spAutoFit/>
          </a:bodyPr>
          <a:lstStyle/>
          <a:p>
            <a:pPr algn="ctr" defTabSz="914367"/>
            <a:r>
              <a:rPr lang="en-US" sz="2745">
                <a:solidFill>
                  <a:srgbClr val="3C3C41"/>
                </a:solidFill>
                <a:latin typeface="Segoe UI Semibold"/>
              </a:rPr>
              <a:t>+8</a:t>
            </a:r>
          </a:p>
        </p:txBody>
      </p:sp>
      <p:sp>
        <p:nvSpPr>
          <p:cNvPr id="113" name="TextBox 112">
            <a:extLst>
              <a:ext uri="{FF2B5EF4-FFF2-40B4-BE49-F238E27FC236}">
                <a16:creationId xmlns:a16="http://schemas.microsoft.com/office/drawing/2014/main" id="{597821CE-D0B0-4DE8-9D84-B91713416E70}"/>
              </a:ext>
            </a:extLst>
          </p:cNvPr>
          <p:cNvSpPr txBox="1"/>
          <p:nvPr/>
        </p:nvSpPr>
        <p:spPr>
          <a:xfrm>
            <a:off x="10934843" y="3430204"/>
            <a:ext cx="935888" cy="422417"/>
          </a:xfrm>
          <a:prstGeom prst="rect">
            <a:avLst/>
          </a:prstGeom>
          <a:noFill/>
        </p:spPr>
        <p:txBody>
          <a:bodyPr wrap="square" lIns="0" tIns="0" rIns="0" bIns="0" rtlCol="0">
            <a:spAutoFit/>
          </a:bodyPr>
          <a:lstStyle/>
          <a:p>
            <a:pPr algn="ctr" defTabSz="914367"/>
            <a:r>
              <a:rPr lang="en-US" sz="2745">
                <a:solidFill>
                  <a:srgbClr val="3C3C41"/>
                </a:solidFill>
                <a:latin typeface="Segoe UI Semibold"/>
              </a:rPr>
              <a:t>+11 </a:t>
            </a:r>
          </a:p>
        </p:txBody>
      </p:sp>
      <p:sp>
        <p:nvSpPr>
          <p:cNvPr id="88" name="TextBox 87">
            <a:extLst>
              <a:ext uri="{FF2B5EF4-FFF2-40B4-BE49-F238E27FC236}">
                <a16:creationId xmlns:a16="http://schemas.microsoft.com/office/drawing/2014/main" id="{797348DD-E624-4A9B-8497-8C8CE58DAF60}"/>
              </a:ext>
            </a:extLst>
          </p:cNvPr>
          <p:cNvSpPr txBox="1"/>
          <p:nvPr/>
        </p:nvSpPr>
        <p:spPr>
          <a:xfrm>
            <a:off x="4486392" y="2247473"/>
            <a:ext cx="1706501" cy="482763"/>
          </a:xfrm>
          <a:prstGeom prst="rect">
            <a:avLst/>
          </a:prstGeom>
          <a:noFill/>
        </p:spPr>
        <p:txBody>
          <a:bodyPr wrap="square" lIns="0" tIns="0" rIns="0" bIns="0" rtlCol="0">
            <a:spAutoFit/>
          </a:bodyPr>
          <a:lstStyle/>
          <a:p>
            <a:pPr algn="ctr" defTabSz="914367"/>
            <a:r>
              <a:rPr lang="en-US" sz="1568" dirty="0">
                <a:gradFill>
                  <a:gsLst>
                    <a:gs pos="2917">
                      <a:srgbClr val="3C3C41"/>
                    </a:gs>
                    <a:gs pos="30000">
                      <a:srgbClr val="3C3C41"/>
                    </a:gs>
                  </a:gsLst>
                  <a:lin ang="5400000" scaled="0"/>
                </a:gradFill>
                <a:latin typeface="Segoe UI Semibold"/>
              </a:rPr>
              <a:t>Evaluated Categories</a:t>
            </a:r>
          </a:p>
        </p:txBody>
      </p:sp>
      <p:sp>
        <p:nvSpPr>
          <p:cNvPr id="52" name="TextBox 51">
            <a:extLst>
              <a:ext uri="{FF2B5EF4-FFF2-40B4-BE49-F238E27FC236}">
                <a16:creationId xmlns:a16="http://schemas.microsoft.com/office/drawing/2014/main" id="{716F90ED-B87E-40BB-B9EB-EE9A860F91CE}"/>
              </a:ext>
            </a:extLst>
          </p:cNvPr>
          <p:cNvSpPr txBox="1"/>
          <p:nvPr/>
        </p:nvSpPr>
        <p:spPr>
          <a:xfrm>
            <a:off x="4916237" y="3400031"/>
            <a:ext cx="1359598" cy="482763"/>
          </a:xfrm>
          <a:prstGeom prst="rect">
            <a:avLst/>
          </a:prstGeom>
          <a:noFill/>
        </p:spPr>
        <p:txBody>
          <a:bodyPr wrap="square" lIns="0" tIns="0" rIns="0" bIns="0" rtlCol="0">
            <a:spAutoFit/>
          </a:bodyPr>
          <a:lstStyle/>
          <a:p>
            <a:pPr algn="ctr" defTabSz="914367"/>
            <a:r>
              <a:rPr lang="en-US" sz="1568" dirty="0">
                <a:gradFill>
                  <a:gsLst>
                    <a:gs pos="2917">
                      <a:srgbClr val="3C3C41"/>
                    </a:gs>
                    <a:gs pos="30000">
                      <a:srgbClr val="3C3C41"/>
                    </a:gs>
                  </a:gsLst>
                  <a:lin ang="5400000" scaled="0"/>
                </a:gradFill>
                <a:latin typeface="Segoe UI Semibold"/>
              </a:rPr>
              <a:t>Secure Score Impact</a:t>
            </a:r>
          </a:p>
        </p:txBody>
      </p:sp>
      <p:grpSp>
        <p:nvGrpSpPr>
          <p:cNvPr id="6" name="Group 5">
            <a:extLst>
              <a:ext uri="{FF2B5EF4-FFF2-40B4-BE49-F238E27FC236}">
                <a16:creationId xmlns:a16="http://schemas.microsoft.com/office/drawing/2014/main" id="{E4C81056-9C2D-4F54-8EFD-021C8BD0548A}"/>
              </a:ext>
            </a:extLst>
          </p:cNvPr>
          <p:cNvGrpSpPr/>
          <p:nvPr/>
        </p:nvGrpSpPr>
        <p:grpSpPr>
          <a:xfrm>
            <a:off x="7002303" y="3962268"/>
            <a:ext cx="4394219" cy="391056"/>
            <a:chOff x="7142713" y="4041223"/>
            <a:chExt cx="4482332" cy="398897"/>
          </a:xfrm>
        </p:grpSpPr>
        <p:grpSp>
          <p:nvGrpSpPr>
            <p:cNvPr id="5" name="Group 4">
              <a:extLst>
                <a:ext uri="{FF2B5EF4-FFF2-40B4-BE49-F238E27FC236}">
                  <a16:creationId xmlns:a16="http://schemas.microsoft.com/office/drawing/2014/main" id="{EFDD04CB-EB5A-41BE-97A2-E90E7B5788E3}"/>
                </a:ext>
              </a:extLst>
            </p:cNvPr>
            <p:cNvGrpSpPr/>
            <p:nvPr/>
          </p:nvGrpSpPr>
          <p:grpSpPr>
            <a:xfrm>
              <a:off x="7142713" y="4041224"/>
              <a:ext cx="4482332" cy="398896"/>
              <a:chOff x="7142713" y="4181991"/>
              <a:chExt cx="4482332" cy="557649"/>
            </a:xfrm>
          </p:grpSpPr>
          <p:sp>
            <p:nvSpPr>
              <p:cNvPr id="53" name="Right Bracket 52">
                <a:extLst>
                  <a:ext uri="{FF2B5EF4-FFF2-40B4-BE49-F238E27FC236}">
                    <a16:creationId xmlns:a16="http://schemas.microsoft.com/office/drawing/2014/main" id="{19799555-B8DF-4A7C-B13F-488493B5B293}"/>
                  </a:ext>
                </a:extLst>
              </p:cNvPr>
              <p:cNvSpPr/>
              <p:nvPr/>
            </p:nvSpPr>
            <p:spPr>
              <a:xfrm rot="16200000" flipH="1" flipV="1">
                <a:off x="9235173" y="2089531"/>
                <a:ext cx="297412" cy="4482332"/>
              </a:xfrm>
              <a:prstGeom prst="rightBracket">
                <a:avLst>
                  <a:gd name="adj" fmla="val 0"/>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a:solidFill>
                    <a:srgbClr val="3C3C41"/>
                  </a:solidFill>
                  <a:latin typeface="Segoe UI"/>
                </a:endParaRPr>
              </a:p>
            </p:txBody>
          </p:sp>
          <p:cxnSp>
            <p:nvCxnSpPr>
              <p:cNvPr id="44" name="Straight Connector 43">
                <a:extLst>
                  <a:ext uri="{FF2B5EF4-FFF2-40B4-BE49-F238E27FC236}">
                    <a16:creationId xmlns:a16="http://schemas.microsoft.com/office/drawing/2014/main" id="{9B5809C8-5A80-47AC-A554-5F881BE57C7B}"/>
                  </a:ext>
                </a:extLst>
              </p:cNvPr>
              <p:cNvCxnSpPr>
                <a:cxnSpLocks/>
              </p:cNvCxnSpPr>
              <p:nvPr/>
            </p:nvCxnSpPr>
            <p:spPr>
              <a:xfrm>
                <a:off x="9383879" y="4468429"/>
                <a:ext cx="0" cy="271211"/>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D31F6E7D-4CEF-429B-AF35-E1F33E1A57B6}"/>
                </a:ext>
              </a:extLst>
            </p:cNvPr>
            <p:cNvCxnSpPr>
              <a:cxnSpLocks/>
            </p:cNvCxnSpPr>
            <p:nvPr/>
          </p:nvCxnSpPr>
          <p:spPr>
            <a:xfrm>
              <a:off x="7142713" y="4041223"/>
              <a:ext cx="0" cy="206826"/>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446C0A6-D608-4D18-8257-A77B1B2E4591}"/>
                </a:ext>
              </a:extLst>
            </p:cNvPr>
            <p:cNvGrpSpPr/>
            <p:nvPr/>
          </p:nvGrpSpPr>
          <p:grpSpPr>
            <a:xfrm>
              <a:off x="8285542" y="4041223"/>
              <a:ext cx="2227155" cy="206826"/>
              <a:chOff x="8287462" y="4041223"/>
              <a:chExt cx="2227155" cy="206826"/>
            </a:xfrm>
          </p:grpSpPr>
          <p:cxnSp>
            <p:nvCxnSpPr>
              <p:cNvPr id="47" name="Straight Connector 46">
                <a:extLst>
                  <a:ext uri="{FF2B5EF4-FFF2-40B4-BE49-F238E27FC236}">
                    <a16:creationId xmlns:a16="http://schemas.microsoft.com/office/drawing/2014/main" id="{6B7EDD9B-8DF0-4F64-827A-BCDC112275FB}"/>
                  </a:ext>
                </a:extLst>
              </p:cNvPr>
              <p:cNvCxnSpPr>
                <a:cxnSpLocks/>
              </p:cNvCxnSpPr>
              <p:nvPr/>
            </p:nvCxnSpPr>
            <p:spPr>
              <a:xfrm>
                <a:off x="8287462" y="4041223"/>
                <a:ext cx="0" cy="206826"/>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6652FF9-32CD-4B9F-9192-E4B9B890382D}"/>
                  </a:ext>
                </a:extLst>
              </p:cNvPr>
              <p:cNvCxnSpPr>
                <a:cxnSpLocks/>
              </p:cNvCxnSpPr>
              <p:nvPr/>
            </p:nvCxnSpPr>
            <p:spPr>
              <a:xfrm>
                <a:off x="9387075" y="4041223"/>
                <a:ext cx="0" cy="206826"/>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BE8AF79-F27A-459A-B90F-2B4FAADAC954}"/>
                  </a:ext>
                </a:extLst>
              </p:cNvPr>
              <p:cNvCxnSpPr>
                <a:cxnSpLocks/>
              </p:cNvCxnSpPr>
              <p:nvPr/>
            </p:nvCxnSpPr>
            <p:spPr>
              <a:xfrm>
                <a:off x="10514617" y="4041223"/>
                <a:ext cx="0" cy="206826"/>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 name="Straight Connector 6">
            <a:extLst>
              <a:ext uri="{FF2B5EF4-FFF2-40B4-BE49-F238E27FC236}">
                <a16:creationId xmlns:a16="http://schemas.microsoft.com/office/drawing/2014/main" id="{E0C9C383-A943-454D-8297-A2CF1E3DAC1E}"/>
              </a:ext>
            </a:extLst>
          </p:cNvPr>
          <p:cNvCxnSpPr/>
          <p:nvPr/>
        </p:nvCxnSpPr>
        <p:spPr>
          <a:xfrm>
            <a:off x="11509966" y="2145181"/>
            <a:ext cx="206564" cy="0"/>
          </a:xfrm>
          <a:prstGeom prst="line">
            <a:avLst/>
          </a:prstGeom>
          <a:ln w="38100" cap="rnd">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7D6D71A-72FA-4EBB-A143-E94776EAADFA}"/>
              </a:ext>
            </a:extLst>
          </p:cNvPr>
          <p:cNvCxnSpPr/>
          <p:nvPr/>
        </p:nvCxnSpPr>
        <p:spPr>
          <a:xfrm>
            <a:off x="11659370" y="2294585"/>
            <a:ext cx="206564" cy="0"/>
          </a:xfrm>
          <a:prstGeom prst="line">
            <a:avLst/>
          </a:prstGeom>
          <a:ln w="38100" cap="rnd">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7EBD1E1-EC53-4F5F-ABFE-8010FFD3228D}"/>
              </a:ext>
            </a:extLst>
          </p:cNvPr>
          <p:cNvSpPr/>
          <p:nvPr/>
        </p:nvSpPr>
        <p:spPr>
          <a:xfrm>
            <a:off x="188744" y="6323491"/>
            <a:ext cx="1171731" cy="369332"/>
          </a:xfrm>
          <a:prstGeom prst="rect">
            <a:avLst/>
          </a:prstGeom>
        </p:spPr>
        <p:txBody>
          <a:bodyPr wrap="none">
            <a:spAutoFit/>
          </a:bodyPr>
          <a:lstStyle/>
          <a:p>
            <a:pPr lvl="0">
              <a:defRPr/>
            </a:pPr>
            <a:r>
              <a:rPr lang="en-GB" dirty="0">
                <a:solidFill>
                  <a:schemeClr val="accent6">
                    <a:lumMod val="10000"/>
                  </a:schemeClr>
                </a:solidFill>
                <a:latin typeface="OrangeBlossoms" panose="02000603000000000000" pitchFamily="2" charset="0"/>
                <a:ea typeface="OrangeBlossoms" panose="02000603000000000000" pitchFamily="2" charset="0"/>
              </a:rPr>
              <a:t>@</a:t>
            </a:r>
            <a:r>
              <a:rPr lang="en-GB" dirty="0" err="1">
                <a:solidFill>
                  <a:schemeClr val="accent6">
                    <a:lumMod val="10000"/>
                  </a:schemeClr>
                </a:solidFill>
                <a:latin typeface="OrangeBlossoms" panose="02000603000000000000" pitchFamily="2" charset="0"/>
                <a:ea typeface="OrangeBlossoms" panose="02000603000000000000" pitchFamily="2" charset="0"/>
              </a:rPr>
              <a:t>Techielass</a:t>
            </a:r>
            <a:endParaRPr lang="en-GB" dirty="0">
              <a:solidFill>
                <a:schemeClr val="accent6">
                  <a:lumMod val="10000"/>
                </a:schemeClr>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660044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3455-0027-4BC3-BAD1-EF7715C55F9B}"/>
              </a:ext>
            </a:extLst>
          </p:cNvPr>
          <p:cNvSpPr>
            <a:spLocks noGrp="1"/>
          </p:cNvSpPr>
          <p:nvPr>
            <p:ph type="title"/>
          </p:nvPr>
        </p:nvSpPr>
        <p:spPr/>
        <p:txBody>
          <a:bodyPr/>
          <a:lstStyle/>
          <a:p>
            <a:r>
              <a:rPr lang="en-US" b="1" dirty="0">
                <a:solidFill>
                  <a:srgbClr val="0078D4"/>
                </a:solidFill>
              </a:rPr>
              <a:t>Manage</a:t>
            </a:r>
          </a:p>
        </p:txBody>
      </p:sp>
      <p:sp>
        <p:nvSpPr>
          <p:cNvPr id="3" name="Text Placeholder 2">
            <a:extLst>
              <a:ext uri="{FF2B5EF4-FFF2-40B4-BE49-F238E27FC236}">
                <a16:creationId xmlns:a16="http://schemas.microsoft.com/office/drawing/2014/main" id="{EFCD638B-35A7-4523-B60A-FCA1B88418C5}"/>
              </a:ext>
            </a:extLst>
          </p:cNvPr>
          <p:cNvSpPr>
            <a:spLocks noGrp="1"/>
          </p:cNvSpPr>
          <p:nvPr>
            <p:ph type="body" sz="quarter" idx="10"/>
          </p:nvPr>
        </p:nvSpPr>
        <p:spPr>
          <a:xfrm>
            <a:off x="269303" y="857250"/>
            <a:ext cx="11655078" cy="4855304"/>
          </a:xfrm>
        </p:spPr>
        <p:txBody>
          <a:bodyPr/>
          <a:lstStyle/>
          <a:p>
            <a:endParaRPr lang="en-US" dirty="0">
              <a:solidFill>
                <a:srgbClr val="353535"/>
              </a:solidFill>
            </a:endParaRPr>
          </a:p>
          <a:p>
            <a:endParaRPr lang="en-US" dirty="0">
              <a:solidFill>
                <a:srgbClr val="353535"/>
              </a:solidFill>
            </a:endParaRPr>
          </a:p>
          <a:p>
            <a:r>
              <a:rPr lang="en-US" dirty="0">
                <a:solidFill>
                  <a:srgbClr val="353535"/>
                </a:solidFill>
              </a:rPr>
              <a:t>Update Documentation</a:t>
            </a:r>
          </a:p>
          <a:p>
            <a:endParaRPr lang="en-US" dirty="0">
              <a:solidFill>
                <a:srgbClr val="353535"/>
              </a:solidFill>
            </a:endParaRPr>
          </a:p>
          <a:p>
            <a:r>
              <a:rPr lang="en-US" dirty="0">
                <a:solidFill>
                  <a:srgbClr val="353535"/>
                </a:solidFill>
              </a:rPr>
              <a:t>Update procedures</a:t>
            </a:r>
          </a:p>
          <a:p>
            <a:endParaRPr lang="en-US" dirty="0">
              <a:solidFill>
                <a:srgbClr val="353535"/>
              </a:solidFill>
            </a:endParaRPr>
          </a:p>
          <a:p>
            <a:r>
              <a:rPr lang="en-US" dirty="0">
                <a:solidFill>
                  <a:srgbClr val="353535"/>
                </a:solidFill>
              </a:rPr>
              <a:t>Staff training</a:t>
            </a:r>
          </a:p>
          <a:p>
            <a:endParaRPr lang="en-US" dirty="0">
              <a:solidFill>
                <a:srgbClr val="353535"/>
              </a:solidFill>
            </a:endParaRPr>
          </a:p>
        </p:txBody>
      </p:sp>
      <p:sp>
        <p:nvSpPr>
          <p:cNvPr id="4" name="Rectangle 3">
            <a:extLst>
              <a:ext uri="{FF2B5EF4-FFF2-40B4-BE49-F238E27FC236}">
                <a16:creationId xmlns:a16="http://schemas.microsoft.com/office/drawing/2014/main" id="{DB6215F4-91CD-49B4-9523-2F65378C016C}"/>
              </a:ext>
            </a:extLst>
          </p:cNvPr>
          <p:cNvSpPr/>
          <p:nvPr/>
        </p:nvSpPr>
        <p:spPr>
          <a:xfrm>
            <a:off x="211304" y="6374313"/>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solidFill>
                  <a:srgbClr val="000000"/>
                </a:solidFill>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solidFill>
                <a:srgbClr val="000000"/>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1557347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724814"/>
          </a:xfrm>
        </p:spPr>
        <p:txBody>
          <a:bodyPr/>
          <a:lstStyle/>
          <a:p>
            <a:pPr algn="l"/>
            <a:r>
              <a:rPr lang="en-US" sz="4710" dirty="0">
                <a:solidFill>
                  <a:srgbClr val="0078D4"/>
                </a:solidFill>
                <a:latin typeface="Segoe UI Light (Headings)"/>
              </a:rPr>
              <a:t>Best practices by phase</a:t>
            </a:r>
          </a:p>
        </p:txBody>
      </p:sp>
      <p:sp>
        <p:nvSpPr>
          <p:cNvPr id="61" name="Rectangle 60">
            <a:extLst>
              <a:ext uri="{FF2B5EF4-FFF2-40B4-BE49-F238E27FC236}">
                <a16:creationId xmlns:a16="http://schemas.microsoft.com/office/drawing/2014/main" id="{20AF6C35-07C0-4FD2-AB13-431E5E3EAC82}"/>
              </a:ext>
            </a:extLst>
          </p:cNvPr>
          <p:cNvSpPr/>
          <p:nvPr/>
        </p:nvSpPr>
        <p:spPr bwMode="auto">
          <a:xfrm>
            <a:off x="1020256" y="5700589"/>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789114" y="3142645"/>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99364" y="3246757"/>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AF8CFA70-C576-4DC3-9B5B-E4C7372D0ABA}"/>
              </a:ext>
            </a:extLst>
          </p:cNvPr>
          <p:cNvSpPr txBox="1"/>
          <p:nvPr/>
        </p:nvSpPr>
        <p:spPr>
          <a:xfrm>
            <a:off x="699998" y="4304649"/>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grpSp>
        <p:nvGrpSpPr>
          <p:cNvPr id="96" name="Group 95">
            <a:extLst>
              <a:ext uri="{FF2B5EF4-FFF2-40B4-BE49-F238E27FC236}">
                <a16:creationId xmlns:a16="http://schemas.microsoft.com/office/drawing/2014/main" id="{45CBE607-BBF6-4217-9C5D-968CF60ED551}"/>
              </a:ext>
            </a:extLst>
          </p:cNvPr>
          <p:cNvGrpSpPr/>
          <p:nvPr/>
        </p:nvGrpSpPr>
        <p:grpSpPr>
          <a:xfrm>
            <a:off x="389448" y="4386099"/>
            <a:ext cx="468400" cy="385740"/>
            <a:chOff x="10082121" y="5760490"/>
            <a:chExt cx="536745" cy="442025"/>
          </a:xfrm>
        </p:grpSpPr>
        <p:sp>
          <p:nvSpPr>
            <p:cNvPr id="97" name="Freeform 1403">
              <a:extLst>
                <a:ext uri="{FF2B5EF4-FFF2-40B4-BE49-F238E27FC236}">
                  <a16:creationId xmlns:a16="http://schemas.microsoft.com/office/drawing/2014/main" id="{2545D006-691B-4B42-86EF-F14948EC3D6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1404">
              <a:extLst>
                <a:ext uri="{FF2B5EF4-FFF2-40B4-BE49-F238E27FC236}">
                  <a16:creationId xmlns:a16="http://schemas.microsoft.com/office/drawing/2014/main" id="{A984BB38-1775-46C6-94F5-A3FF64427E32}"/>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5">
              <a:extLst>
                <a:ext uri="{FF2B5EF4-FFF2-40B4-BE49-F238E27FC236}">
                  <a16:creationId xmlns:a16="http://schemas.microsoft.com/office/drawing/2014/main" id="{E35324AF-8AF0-4B42-A7A7-B40F02215F1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64A39AB-A77E-4DA0-B931-D23E10A58EA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407">
              <a:extLst>
                <a:ext uri="{FF2B5EF4-FFF2-40B4-BE49-F238E27FC236}">
                  <a16:creationId xmlns:a16="http://schemas.microsoft.com/office/drawing/2014/main" id="{7B3AB554-2AD8-47A8-9E70-F06390F0440C}"/>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408">
              <a:extLst>
                <a:ext uri="{FF2B5EF4-FFF2-40B4-BE49-F238E27FC236}">
                  <a16:creationId xmlns:a16="http://schemas.microsoft.com/office/drawing/2014/main" id="{B0A2A06D-08FC-4749-A549-7A60D2AAC00E}"/>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07DFAFF-8C2E-43EA-B69F-AA08267529E2}"/>
              </a:ext>
            </a:extLst>
          </p:cNvPr>
          <p:cNvGrpSpPr/>
          <p:nvPr/>
        </p:nvGrpSpPr>
        <p:grpSpPr>
          <a:xfrm>
            <a:off x="405399" y="5733198"/>
            <a:ext cx="483423" cy="483423"/>
            <a:chOff x="9162827" y="1753765"/>
            <a:chExt cx="483423" cy="483423"/>
          </a:xfrm>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9" name="Arrow: Chevron 138">
            <a:extLst>
              <a:ext uri="{FF2B5EF4-FFF2-40B4-BE49-F238E27FC236}">
                <a16:creationId xmlns:a16="http://schemas.microsoft.com/office/drawing/2014/main" id="{A064AA26-59D0-4600-942F-1F59BE7153EA}"/>
              </a:ext>
            </a:extLst>
          </p:cNvPr>
          <p:cNvSpPr/>
          <p:nvPr/>
        </p:nvSpPr>
        <p:spPr bwMode="auto">
          <a:xfrm>
            <a:off x="3490289" y="3235275"/>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3491245" y="571369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14481A55-058D-4B48-BB72-D02739A4DE1F}"/>
              </a:ext>
            </a:extLst>
          </p:cNvPr>
          <p:cNvGrpSpPr/>
          <p:nvPr/>
        </p:nvGrpSpPr>
        <p:grpSpPr>
          <a:xfrm>
            <a:off x="389448" y="2012852"/>
            <a:ext cx="11623928" cy="600492"/>
            <a:chOff x="389448" y="2012852"/>
            <a:chExt cx="11623928" cy="600492"/>
          </a:xfrm>
        </p:grpSpPr>
        <p:sp>
          <p:nvSpPr>
            <p:cNvPr id="117" name="TextBox 116">
              <a:extLst>
                <a:ext uri="{FF2B5EF4-FFF2-40B4-BE49-F238E27FC236}">
                  <a16:creationId xmlns:a16="http://schemas.microsoft.com/office/drawing/2014/main" id="{7E54834A-522E-4915-A13E-147834CD97F3}"/>
                </a:ext>
              </a:extLst>
            </p:cNvPr>
            <p:cNvSpPr txBox="1"/>
            <p:nvPr/>
          </p:nvSpPr>
          <p:spPr>
            <a:xfrm>
              <a:off x="907805" y="2012852"/>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389448" y="2038393"/>
              <a:ext cx="499449" cy="497558"/>
              <a:chOff x="485973" y="1753765"/>
              <a:chExt cx="499449" cy="497558"/>
            </a:xfrm>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0078D4"/>
              </a:solidFill>
              <a:ln w="0">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3475293" y="2064703"/>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Text Placeholder 5">
              <a:extLst>
                <a:ext uri="{FF2B5EF4-FFF2-40B4-BE49-F238E27FC236}">
                  <a16:creationId xmlns:a16="http://schemas.microsoft.com/office/drawing/2014/main" id="{6AFF289A-524E-4C14-99DF-BB4EB1F0EED4}"/>
                </a:ext>
              </a:extLst>
            </p:cNvPr>
            <p:cNvSpPr txBox="1">
              <a:spLocks/>
            </p:cNvSpPr>
            <p:nvPr/>
          </p:nvSpPr>
          <p:spPr>
            <a:xfrm>
              <a:off x="4232328" y="2064703"/>
              <a:ext cx="7781048" cy="548641"/>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“Redesign” every app for Azure!</a:t>
              </a:r>
            </a:p>
          </p:txBody>
        </p:sp>
      </p:grpSp>
      <p:sp>
        <p:nvSpPr>
          <p:cNvPr id="81" name="Text Placeholder 5">
            <a:extLst>
              <a:ext uri="{FF2B5EF4-FFF2-40B4-BE49-F238E27FC236}">
                <a16:creationId xmlns:a16="http://schemas.microsoft.com/office/drawing/2014/main" id="{5C924F94-401D-4FDE-9C99-1D2F64D8E27B}"/>
              </a:ext>
            </a:extLst>
          </p:cNvPr>
          <p:cNvSpPr txBox="1">
            <a:spLocks/>
          </p:cNvSpPr>
          <p:nvPr/>
        </p:nvSpPr>
        <p:spPr>
          <a:xfrm>
            <a:off x="4294710" y="3097576"/>
            <a:ext cx="7897290" cy="899104"/>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Select more powerful sizes of Azure resources during the migration and scale down (saves time during migrations)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82" name="Text Placeholder 5">
            <a:extLst>
              <a:ext uri="{FF2B5EF4-FFF2-40B4-BE49-F238E27FC236}">
                <a16:creationId xmlns:a16="http://schemas.microsoft.com/office/drawing/2014/main" id="{91749243-F1EE-467F-AEEB-E7BE03344AEE}"/>
              </a:ext>
            </a:extLst>
          </p:cNvPr>
          <p:cNvSpPr txBox="1">
            <a:spLocks/>
          </p:cNvSpPr>
          <p:nvPr/>
        </p:nvSpPr>
        <p:spPr>
          <a:xfrm>
            <a:off x="4294710" y="4304649"/>
            <a:ext cx="7781047" cy="899104"/>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Watch out for migration leftovers like onetime backups sitting in Blob Storage or VHDs and Snapshots that aren’t being used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83" name="Text Placeholder 5">
            <a:extLst>
              <a:ext uri="{FF2B5EF4-FFF2-40B4-BE49-F238E27FC236}">
                <a16:creationId xmlns:a16="http://schemas.microsoft.com/office/drawing/2014/main" id="{3313AACB-C827-4678-B7DE-E9B5BE2BD30E}"/>
              </a:ext>
            </a:extLst>
          </p:cNvPr>
          <p:cNvSpPr txBox="1">
            <a:spLocks/>
          </p:cNvSpPr>
          <p:nvPr/>
        </p:nvSpPr>
        <p:spPr>
          <a:xfrm>
            <a:off x="4232328" y="5587577"/>
            <a:ext cx="7656285" cy="1323304"/>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Migration isn’t complete until it is fully operatized without monitoring, backup, failover and security configured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grpSp>
        <p:nvGrpSpPr>
          <p:cNvPr id="35" name="Group 34">
            <a:extLst>
              <a:ext uri="{FF2B5EF4-FFF2-40B4-BE49-F238E27FC236}">
                <a16:creationId xmlns:a16="http://schemas.microsoft.com/office/drawing/2014/main" id="{F0059303-8FD2-415B-9D8F-A58083218EDF}"/>
              </a:ext>
            </a:extLst>
          </p:cNvPr>
          <p:cNvGrpSpPr/>
          <p:nvPr/>
        </p:nvGrpSpPr>
        <p:grpSpPr>
          <a:xfrm>
            <a:off x="10711403" y="0"/>
            <a:ext cx="1480597" cy="789805"/>
            <a:chOff x="10711403" y="0"/>
            <a:chExt cx="1480597" cy="789805"/>
          </a:xfrm>
        </p:grpSpPr>
        <p:sp>
          <p:nvSpPr>
            <p:cNvPr id="36" name="Rectangle 35">
              <a:extLst>
                <a:ext uri="{FF2B5EF4-FFF2-40B4-BE49-F238E27FC236}">
                  <a16:creationId xmlns:a16="http://schemas.microsoft.com/office/drawing/2014/main" id="{0366EE81-9C8E-40CA-9B45-50B2E170E3FB}"/>
                </a:ext>
              </a:extLst>
            </p:cNvPr>
            <p:cNvSpPr/>
            <p:nvPr/>
          </p:nvSpPr>
          <p:spPr bwMode="auto">
            <a:xfrm>
              <a:off x="10711404" y="0"/>
              <a:ext cx="1480596"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A158A76A-8F4A-4BBC-A991-3E24C1EB8B94}"/>
                </a:ext>
              </a:extLst>
            </p:cNvPr>
            <p:cNvSpPr/>
            <p:nvPr/>
          </p:nvSpPr>
          <p:spPr bwMode="auto">
            <a:xfrm>
              <a:off x="10711403" y="552464"/>
              <a:ext cx="148059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Best Practice</a:t>
              </a:r>
            </a:p>
          </p:txBody>
        </p:sp>
        <p:grpSp>
          <p:nvGrpSpPr>
            <p:cNvPr id="38" name="Group 37">
              <a:extLst>
                <a:ext uri="{FF2B5EF4-FFF2-40B4-BE49-F238E27FC236}">
                  <a16:creationId xmlns:a16="http://schemas.microsoft.com/office/drawing/2014/main" id="{5A590ABB-EC54-4DDE-AD4C-87C5E54E54C1}"/>
                </a:ext>
              </a:extLst>
            </p:cNvPr>
            <p:cNvGrpSpPr/>
            <p:nvPr/>
          </p:nvGrpSpPr>
          <p:grpSpPr>
            <a:xfrm>
              <a:off x="11285328" y="109000"/>
              <a:ext cx="332747" cy="429728"/>
              <a:chOff x="5884685" y="1936488"/>
              <a:chExt cx="508059" cy="656136"/>
            </a:xfrm>
          </p:grpSpPr>
          <p:grpSp>
            <p:nvGrpSpPr>
              <p:cNvPr id="39" name="Group 8">
                <a:extLst>
                  <a:ext uri="{FF2B5EF4-FFF2-40B4-BE49-F238E27FC236}">
                    <a16:creationId xmlns:a16="http://schemas.microsoft.com/office/drawing/2014/main" id="{8F38D1ED-FBAA-474E-B708-B328BD637B28}"/>
                  </a:ext>
                </a:extLst>
              </p:cNvPr>
              <p:cNvGrpSpPr>
                <a:grpSpLocks noChangeAspect="1"/>
              </p:cNvGrpSpPr>
              <p:nvPr/>
            </p:nvGrpSpPr>
            <p:grpSpPr bwMode="auto">
              <a:xfrm>
                <a:off x="5884685" y="1936488"/>
                <a:ext cx="508059" cy="656136"/>
                <a:chOff x="6185" y="254"/>
                <a:chExt cx="199" cy="257"/>
              </a:xfrm>
            </p:grpSpPr>
            <p:sp>
              <p:nvSpPr>
                <p:cNvPr id="41" name="Freeform 9">
                  <a:extLst>
                    <a:ext uri="{FF2B5EF4-FFF2-40B4-BE49-F238E27FC236}">
                      <a16:creationId xmlns:a16="http://schemas.microsoft.com/office/drawing/2014/main" id="{9EAB74AC-1236-4603-9648-BBAA68E20B2F}"/>
                    </a:ext>
                  </a:extLst>
                </p:cNvPr>
                <p:cNvSpPr>
                  <a:spLocks/>
                </p:cNvSpPr>
                <p:nvPr/>
              </p:nvSpPr>
              <p:spPr bwMode="auto">
                <a:xfrm>
                  <a:off x="6217" y="254"/>
                  <a:ext cx="99" cy="50"/>
                </a:xfrm>
                <a:custGeom>
                  <a:avLst/>
                  <a:gdLst>
                    <a:gd name="T0" fmla="*/ 0 w 160"/>
                    <a:gd name="T1" fmla="*/ 80 h 80"/>
                    <a:gd name="T2" fmla="*/ 0 w 160"/>
                    <a:gd name="T3" fmla="*/ 80 h 80"/>
                    <a:gd name="T4" fmla="*/ 160 w 160"/>
                    <a:gd name="T5" fmla="*/ 80 h 80"/>
                    <a:gd name="T6" fmla="*/ 160 w 160"/>
                    <a:gd name="T7" fmla="*/ 53 h 80"/>
                    <a:gd name="T8" fmla="*/ 107 w 160"/>
                    <a:gd name="T9" fmla="*/ 53 h 80"/>
                    <a:gd name="T10" fmla="*/ 107 w 160"/>
                    <a:gd name="T11" fmla="*/ 42 h 80"/>
                    <a:gd name="T12" fmla="*/ 107 w 160"/>
                    <a:gd name="T13" fmla="*/ 30 h 80"/>
                    <a:gd name="T14" fmla="*/ 105 w 160"/>
                    <a:gd name="T15" fmla="*/ 18 h 80"/>
                    <a:gd name="T16" fmla="*/ 101 w 160"/>
                    <a:gd name="T17" fmla="*/ 9 h 80"/>
                    <a:gd name="T18" fmla="*/ 93 w 160"/>
                    <a:gd name="T19" fmla="*/ 2 h 80"/>
                    <a:gd name="T20" fmla="*/ 80 w 160"/>
                    <a:gd name="T21" fmla="*/ 0 h 80"/>
                    <a:gd name="T22" fmla="*/ 63 w 160"/>
                    <a:gd name="T23" fmla="*/ 5 h 80"/>
                    <a:gd name="T24" fmla="*/ 55 w 160"/>
                    <a:gd name="T25" fmla="*/ 18 h 80"/>
                    <a:gd name="T26" fmla="*/ 53 w 160"/>
                    <a:gd name="T27" fmla="*/ 36 h 80"/>
                    <a:gd name="T28" fmla="*/ 53 w 160"/>
                    <a:gd name="T29" fmla="*/ 53 h 80"/>
                    <a:gd name="T30" fmla="*/ 0 w 160"/>
                    <a:gd name="T31" fmla="*/ 53 h 80"/>
                    <a:gd name="T32" fmla="*/ 0 w 16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80">
                      <a:moveTo>
                        <a:pt x="0" y="80"/>
                      </a:moveTo>
                      <a:lnTo>
                        <a:pt x="0" y="80"/>
                      </a:lnTo>
                      <a:lnTo>
                        <a:pt x="160" y="80"/>
                      </a:lnTo>
                      <a:lnTo>
                        <a:pt x="160" y="53"/>
                      </a:lnTo>
                      <a:lnTo>
                        <a:pt x="107" y="53"/>
                      </a:lnTo>
                      <a:cubicBezTo>
                        <a:pt x="107" y="49"/>
                        <a:pt x="107" y="46"/>
                        <a:pt x="107" y="42"/>
                      </a:cubicBezTo>
                      <a:cubicBezTo>
                        <a:pt x="107" y="38"/>
                        <a:pt x="107" y="34"/>
                        <a:pt x="107" y="30"/>
                      </a:cubicBezTo>
                      <a:cubicBezTo>
                        <a:pt x="107" y="26"/>
                        <a:pt x="106" y="22"/>
                        <a:pt x="105" y="18"/>
                      </a:cubicBezTo>
                      <a:cubicBezTo>
                        <a:pt x="104" y="15"/>
                        <a:pt x="103" y="11"/>
                        <a:pt x="101" y="9"/>
                      </a:cubicBezTo>
                      <a:cubicBezTo>
                        <a:pt x="99" y="6"/>
                        <a:pt x="96" y="4"/>
                        <a:pt x="93" y="2"/>
                      </a:cubicBezTo>
                      <a:cubicBezTo>
                        <a:pt x="90" y="0"/>
                        <a:pt x="85" y="0"/>
                        <a:pt x="80" y="0"/>
                      </a:cubicBezTo>
                      <a:cubicBezTo>
                        <a:pt x="72" y="0"/>
                        <a:pt x="67" y="1"/>
                        <a:pt x="63" y="5"/>
                      </a:cubicBezTo>
                      <a:cubicBezTo>
                        <a:pt x="59" y="9"/>
                        <a:pt x="57" y="13"/>
                        <a:pt x="55" y="18"/>
                      </a:cubicBezTo>
                      <a:cubicBezTo>
                        <a:pt x="54" y="24"/>
                        <a:pt x="53" y="30"/>
                        <a:pt x="53" y="36"/>
                      </a:cubicBezTo>
                      <a:cubicBezTo>
                        <a:pt x="53" y="42"/>
                        <a:pt x="53" y="48"/>
                        <a:pt x="53" y="53"/>
                      </a:cubicBezTo>
                      <a:lnTo>
                        <a:pt x="0" y="53"/>
                      </a:lnTo>
                      <a:lnTo>
                        <a:pt x="0" y="8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0">
                  <a:extLst>
                    <a:ext uri="{FF2B5EF4-FFF2-40B4-BE49-F238E27FC236}">
                      <a16:creationId xmlns:a16="http://schemas.microsoft.com/office/drawing/2014/main" id="{F3A9E954-77DF-4856-A26E-42778E183E75}"/>
                    </a:ext>
                  </a:extLst>
                </p:cNvPr>
                <p:cNvSpPr>
                  <a:spLocks/>
                </p:cNvSpPr>
                <p:nvPr/>
              </p:nvSpPr>
              <p:spPr bwMode="auto">
                <a:xfrm>
                  <a:off x="6185" y="287"/>
                  <a:ext cx="165" cy="182"/>
                </a:xfrm>
                <a:custGeom>
                  <a:avLst/>
                  <a:gdLst>
                    <a:gd name="T0" fmla="*/ 0 w 266"/>
                    <a:gd name="T1" fmla="*/ 0 h 293"/>
                    <a:gd name="T2" fmla="*/ 0 w 266"/>
                    <a:gd name="T3" fmla="*/ 0 h 293"/>
                    <a:gd name="T4" fmla="*/ 0 w 266"/>
                    <a:gd name="T5" fmla="*/ 293 h 293"/>
                    <a:gd name="T6" fmla="*/ 133 w 266"/>
                    <a:gd name="T7" fmla="*/ 293 h 293"/>
                    <a:gd name="T8" fmla="*/ 133 w 266"/>
                    <a:gd name="T9" fmla="*/ 80 h 293"/>
                    <a:gd name="T10" fmla="*/ 266 w 266"/>
                    <a:gd name="T11" fmla="*/ 80 h 293"/>
                    <a:gd name="T12" fmla="*/ 266 w 266"/>
                    <a:gd name="T13" fmla="*/ 0 h 293"/>
                    <a:gd name="T14" fmla="*/ 240 w 266"/>
                    <a:gd name="T15" fmla="*/ 0 h 293"/>
                    <a:gd name="T16" fmla="*/ 240 w 266"/>
                    <a:gd name="T17" fmla="*/ 53 h 293"/>
                    <a:gd name="T18" fmla="*/ 26 w 266"/>
                    <a:gd name="T19" fmla="*/ 53 h 293"/>
                    <a:gd name="T20" fmla="*/ 26 w 266"/>
                    <a:gd name="T21" fmla="*/ 0 h 293"/>
                    <a:gd name="T22" fmla="*/ 0 w 266"/>
                    <a:gd name="T2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293">
                      <a:moveTo>
                        <a:pt x="0" y="0"/>
                      </a:moveTo>
                      <a:lnTo>
                        <a:pt x="0" y="0"/>
                      </a:lnTo>
                      <a:lnTo>
                        <a:pt x="0" y="293"/>
                      </a:lnTo>
                      <a:lnTo>
                        <a:pt x="133" y="293"/>
                      </a:lnTo>
                      <a:lnTo>
                        <a:pt x="133" y="80"/>
                      </a:lnTo>
                      <a:lnTo>
                        <a:pt x="266" y="80"/>
                      </a:lnTo>
                      <a:lnTo>
                        <a:pt x="266" y="0"/>
                      </a:lnTo>
                      <a:lnTo>
                        <a:pt x="240" y="0"/>
                      </a:lnTo>
                      <a:lnTo>
                        <a:pt x="240" y="53"/>
                      </a:lnTo>
                      <a:lnTo>
                        <a:pt x="26" y="53"/>
                      </a:lnTo>
                      <a:lnTo>
                        <a:pt x="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1">
                  <a:extLst>
                    <a:ext uri="{FF2B5EF4-FFF2-40B4-BE49-F238E27FC236}">
                      <a16:creationId xmlns:a16="http://schemas.microsoft.com/office/drawing/2014/main" id="{F7DE1837-6465-4A53-8963-FBD09EBB3A1C}"/>
                    </a:ext>
                  </a:extLst>
                </p:cNvPr>
                <p:cNvSpPr>
                  <a:spLocks/>
                </p:cNvSpPr>
                <p:nvPr/>
              </p:nvSpPr>
              <p:spPr bwMode="auto">
                <a:xfrm>
                  <a:off x="6284" y="354"/>
                  <a:ext cx="100" cy="157"/>
                </a:xfrm>
                <a:custGeom>
                  <a:avLst/>
                  <a:gdLst>
                    <a:gd name="T0" fmla="*/ 160 w 160"/>
                    <a:gd name="T1" fmla="*/ 0 h 253"/>
                    <a:gd name="T2" fmla="*/ 160 w 160"/>
                    <a:gd name="T3" fmla="*/ 0 h 253"/>
                    <a:gd name="T4" fmla="*/ 0 w 160"/>
                    <a:gd name="T5" fmla="*/ 0 h 253"/>
                    <a:gd name="T6" fmla="*/ 0 w 160"/>
                    <a:gd name="T7" fmla="*/ 253 h 253"/>
                    <a:gd name="T8" fmla="*/ 160 w 160"/>
                    <a:gd name="T9" fmla="*/ 253 h 253"/>
                    <a:gd name="T10" fmla="*/ 160 w 160"/>
                    <a:gd name="T11" fmla="*/ 0 h 253"/>
                  </a:gdLst>
                  <a:ahLst/>
                  <a:cxnLst>
                    <a:cxn ang="0">
                      <a:pos x="T0" y="T1"/>
                    </a:cxn>
                    <a:cxn ang="0">
                      <a:pos x="T2" y="T3"/>
                    </a:cxn>
                    <a:cxn ang="0">
                      <a:pos x="T4" y="T5"/>
                    </a:cxn>
                    <a:cxn ang="0">
                      <a:pos x="T6" y="T7"/>
                    </a:cxn>
                    <a:cxn ang="0">
                      <a:pos x="T8" y="T9"/>
                    </a:cxn>
                    <a:cxn ang="0">
                      <a:pos x="T10" y="T11"/>
                    </a:cxn>
                  </a:cxnLst>
                  <a:rect l="0" t="0" r="r" b="b"/>
                  <a:pathLst>
                    <a:path w="160" h="253">
                      <a:moveTo>
                        <a:pt x="160" y="0"/>
                      </a:moveTo>
                      <a:lnTo>
                        <a:pt x="160" y="0"/>
                      </a:lnTo>
                      <a:lnTo>
                        <a:pt x="0" y="0"/>
                      </a:lnTo>
                      <a:lnTo>
                        <a:pt x="0" y="253"/>
                      </a:lnTo>
                      <a:lnTo>
                        <a:pt x="160" y="253"/>
                      </a:lnTo>
                      <a:lnTo>
                        <a:pt x="1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 name="Freeform: Shape 39">
                <a:extLst>
                  <a:ext uri="{FF2B5EF4-FFF2-40B4-BE49-F238E27FC236}">
                    <a16:creationId xmlns:a16="http://schemas.microsoft.com/office/drawing/2014/main" id="{7345ACC9-2C39-405A-98D9-2CB194A5EFDC}"/>
                  </a:ext>
                </a:extLst>
              </p:cNvPr>
              <p:cNvSpPr/>
              <p:nvPr/>
            </p:nvSpPr>
            <p:spPr bwMode="auto">
              <a:xfrm flipH="1">
                <a:off x="6158124" y="2363860"/>
                <a:ext cx="192727" cy="210539"/>
              </a:xfrm>
              <a:custGeom>
                <a:avLst/>
                <a:gdLst>
                  <a:gd name="connsiteX0" fmla="*/ 260596 w 1402358"/>
                  <a:gd name="connsiteY0" fmla="*/ 0 h 1531963"/>
                  <a:gd name="connsiteX1" fmla="*/ 0 w 1402358"/>
                  <a:gd name="connsiteY1" fmla="*/ 0 h 1531963"/>
                  <a:gd name="connsiteX2" fmla="*/ 822588 w 1402358"/>
                  <a:gd name="connsiteY2" fmla="*/ 1531963 h 1531963"/>
                  <a:gd name="connsiteX3" fmla="*/ 822588 w 1402358"/>
                  <a:gd name="connsiteY3" fmla="*/ 1527769 h 1531963"/>
                  <a:gd name="connsiteX4" fmla="*/ 1402358 w 1402358"/>
                  <a:gd name="connsiteY4" fmla="*/ 598796 h 1531963"/>
                  <a:gd name="connsiteX5" fmla="*/ 1097876 w 1402358"/>
                  <a:gd name="connsiteY5" fmla="*/ 598796 h 1531963"/>
                  <a:gd name="connsiteX6" fmla="*/ 822470 w 1402358"/>
                  <a:gd name="connsiteY6" fmla="*/ 1040083 h 1531963"/>
                  <a:gd name="connsiteX7" fmla="*/ 822470 w 1402358"/>
                  <a:gd name="connsiteY7" fmla="*/ 1046417 h 153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2358" h="1531963">
                    <a:moveTo>
                      <a:pt x="260596" y="0"/>
                    </a:moveTo>
                    <a:lnTo>
                      <a:pt x="0" y="0"/>
                    </a:lnTo>
                    <a:lnTo>
                      <a:pt x="822588" y="1531963"/>
                    </a:lnTo>
                    <a:lnTo>
                      <a:pt x="822588" y="1527769"/>
                    </a:lnTo>
                    <a:lnTo>
                      <a:pt x="1402358" y="598796"/>
                    </a:lnTo>
                    <a:lnTo>
                      <a:pt x="1097876" y="598796"/>
                    </a:lnTo>
                    <a:lnTo>
                      <a:pt x="822470" y="1040083"/>
                    </a:lnTo>
                    <a:lnTo>
                      <a:pt x="822470" y="1046417"/>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4" name="Arrow: Chevron 43">
            <a:extLst>
              <a:ext uri="{FF2B5EF4-FFF2-40B4-BE49-F238E27FC236}">
                <a16:creationId xmlns:a16="http://schemas.microsoft.com/office/drawing/2014/main" id="{A5D3145D-7FB4-41F3-86CA-39CCA12077BF}"/>
              </a:ext>
            </a:extLst>
          </p:cNvPr>
          <p:cNvSpPr/>
          <p:nvPr/>
        </p:nvSpPr>
        <p:spPr bwMode="auto">
          <a:xfrm>
            <a:off x="3490289" y="4424832"/>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6589C52C-1ACE-4C54-A774-069C9AFC0D0F}"/>
              </a:ext>
            </a:extLst>
          </p:cNvPr>
          <p:cNvSpPr/>
          <p:nvPr/>
        </p:nvSpPr>
        <p:spPr>
          <a:xfrm>
            <a:off x="194236" y="6363681"/>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236808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8"/>
                                        </p:tgtEl>
                                        <p:attrNameLst>
                                          <p:attrName>style.visibility</p:attrName>
                                        </p:attrNameLst>
                                      </p:cBhvr>
                                      <p:to>
                                        <p:strVal val="visible"/>
                                      </p:to>
                                    </p:set>
                                    <p:anim calcmode="lin" valueType="num">
                                      <p:cBhvr additive="base">
                                        <p:cTn id="13" dur="500" fill="hold"/>
                                        <p:tgtEl>
                                          <p:spTgt spid="118"/>
                                        </p:tgtEl>
                                        <p:attrNameLst>
                                          <p:attrName>ppt_x</p:attrName>
                                        </p:attrNameLst>
                                      </p:cBhvr>
                                      <p:tavLst>
                                        <p:tav tm="0">
                                          <p:val>
                                            <p:strVal val="#ppt_x"/>
                                          </p:val>
                                        </p:tav>
                                        <p:tav tm="100000">
                                          <p:val>
                                            <p:strVal val="#ppt_x"/>
                                          </p:val>
                                        </p:tav>
                                      </p:tavLst>
                                    </p:anim>
                                    <p:anim calcmode="lin" valueType="num">
                                      <p:cBhvr additive="base">
                                        <p:cTn id="14" dur="500" fill="hold"/>
                                        <p:tgtEl>
                                          <p:spTgt spid="11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9"/>
                                        </p:tgtEl>
                                        <p:attrNameLst>
                                          <p:attrName>style.visibility</p:attrName>
                                        </p:attrNameLst>
                                      </p:cBhvr>
                                      <p:to>
                                        <p:strVal val="visible"/>
                                      </p:to>
                                    </p:set>
                                    <p:anim calcmode="lin" valueType="num">
                                      <p:cBhvr additive="base">
                                        <p:cTn id="21" dur="500" fill="hold"/>
                                        <p:tgtEl>
                                          <p:spTgt spid="139"/>
                                        </p:tgtEl>
                                        <p:attrNameLst>
                                          <p:attrName>ppt_x</p:attrName>
                                        </p:attrNameLst>
                                      </p:cBhvr>
                                      <p:tavLst>
                                        <p:tav tm="0">
                                          <p:val>
                                            <p:strVal val="#ppt_x"/>
                                          </p:val>
                                        </p:tav>
                                        <p:tav tm="100000">
                                          <p:val>
                                            <p:strVal val="#ppt_x"/>
                                          </p:val>
                                        </p:tav>
                                      </p:tavLst>
                                    </p:anim>
                                    <p:anim calcmode="lin" valueType="num">
                                      <p:cBhvr additive="base">
                                        <p:cTn id="22" dur="500" fill="hold"/>
                                        <p:tgtEl>
                                          <p:spTgt spid="13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anim calcmode="lin" valueType="num">
                                      <p:cBhvr additive="base">
                                        <p:cTn id="25" dur="500" fill="hold"/>
                                        <p:tgtEl>
                                          <p:spTgt spid="81"/>
                                        </p:tgtEl>
                                        <p:attrNameLst>
                                          <p:attrName>ppt_x</p:attrName>
                                        </p:attrNameLst>
                                      </p:cBhvr>
                                      <p:tavLst>
                                        <p:tav tm="0">
                                          <p:val>
                                            <p:strVal val="#ppt_x"/>
                                          </p:val>
                                        </p:tav>
                                        <p:tav tm="100000">
                                          <p:val>
                                            <p:strVal val="#ppt_x"/>
                                          </p:val>
                                        </p:tav>
                                      </p:tavLst>
                                    </p:anim>
                                    <p:anim calcmode="lin" valueType="num">
                                      <p:cBhvr additive="base">
                                        <p:cTn id="2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9"/>
                                        </p:tgtEl>
                                        <p:attrNameLst>
                                          <p:attrName>style.visibility</p:attrName>
                                        </p:attrNameLst>
                                      </p:cBhvr>
                                      <p:to>
                                        <p:strVal val="visible"/>
                                      </p:to>
                                    </p:set>
                                    <p:anim calcmode="lin" valueType="num">
                                      <p:cBhvr additive="base">
                                        <p:cTn id="31" dur="500" fill="hold"/>
                                        <p:tgtEl>
                                          <p:spTgt spid="119"/>
                                        </p:tgtEl>
                                        <p:attrNameLst>
                                          <p:attrName>ppt_x</p:attrName>
                                        </p:attrNameLst>
                                      </p:cBhvr>
                                      <p:tavLst>
                                        <p:tav tm="0">
                                          <p:val>
                                            <p:strVal val="#ppt_x"/>
                                          </p:val>
                                        </p:tav>
                                        <p:tav tm="100000">
                                          <p:val>
                                            <p:strVal val="#ppt_x"/>
                                          </p:val>
                                        </p:tav>
                                      </p:tavLst>
                                    </p:anim>
                                    <p:anim calcmode="lin" valueType="num">
                                      <p:cBhvr additive="base">
                                        <p:cTn id="32" dur="500" fill="hold"/>
                                        <p:tgtEl>
                                          <p:spTgt spid="1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anim calcmode="lin" valueType="num">
                                      <p:cBhvr additive="base">
                                        <p:cTn id="35" dur="500" fill="hold"/>
                                        <p:tgtEl>
                                          <p:spTgt spid="96"/>
                                        </p:tgtEl>
                                        <p:attrNameLst>
                                          <p:attrName>ppt_x</p:attrName>
                                        </p:attrNameLst>
                                      </p:cBhvr>
                                      <p:tavLst>
                                        <p:tav tm="0">
                                          <p:val>
                                            <p:strVal val="#ppt_x"/>
                                          </p:val>
                                        </p:tav>
                                        <p:tav tm="100000">
                                          <p:val>
                                            <p:strVal val="#ppt_x"/>
                                          </p:val>
                                        </p:tav>
                                      </p:tavLst>
                                    </p:anim>
                                    <p:anim calcmode="lin" valueType="num">
                                      <p:cBhvr additive="base">
                                        <p:cTn id="36" dur="500" fill="hold"/>
                                        <p:tgtEl>
                                          <p:spTgt spid="9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 calcmode="lin" valueType="num">
                                      <p:cBhvr additive="base">
                                        <p:cTn id="39" dur="500" fill="hold"/>
                                        <p:tgtEl>
                                          <p:spTgt spid="82"/>
                                        </p:tgtEl>
                                        <p:attrNameLst>
                                          <p:attrName>ppt_x</p:attrName>
                                        </p:attrNameLst>
                                      </p:cBhvr>
                                      <p:tavLst>
                                        <p:tav tm="0">
                                          <p:val>
                                            <p:strVal val="#ppt_x"/>
                                          </p:val>
                                        </p:tav>
                                        <p:tav tm="100000">
                                          <p:val>
                                            <p:strVal val="#ppt_x"/>
                                          </p:val>
                                        </p:tav>
                                      </p:tavLst>
                                    </p:anim>
                                    <p:anim calcmode="lin" valueType="num">
                                      <p:cBhvr additive="base">
                                        <p:cTn id="40" dur="500" fill="hold"/>
                                        <p:tgtEl>
                                          <p:spTgt spid="8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additive="base">
                                        <p:cTn id="49" dur="500" fill="hold"/>
                                        <p:tgtEl>
                                          <p:spTgt spid="61"/>
                                        </p:tgtEl>
                                        <p:attrNameLst>
                                          <p:attrName>ppt_x</p:attrName>
                                        </p:attrNameLst>
                                      </p:cBhvr>
                                      <p:tavLst>
                                        <p:tav tm="0">
                                          <p:val>
                                            <p:strVal val="#ppt_x"/>
                                          </p:val>
                                        </p:tav>
                                        <p:tav tm="100000">
                                          <p:val>
                                            <p:strVal val="#ppt_x"/>
                                          </p:val>
                                        </p:tav>
                                      </p:tavLst>
                                    </p:anim>
                                    <p:anim calcmode="lin" valueType="num">
                                      <p:cBhvr additive="base">
                                        <p:cTn id="50" dur="500" fill="hold"/>
                                        <p:tgtEl>
                                          <p:spTgt spid="61"/>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40"/>
                                        </p:tgtEl>
                                        <p:attrNameLst>
                                          <p:attrName>style.visibility</p:attrName>
                                        </p:attrNameLst>
                                      </p:cBhvr>
                                      <p:to>
                                        <p:strVal val="visible"/>
                                      </p:to>
                                    </p:set>
                                    <p:anim calcmode="lin" valueType="num">
                                      <p:cBhvr additive="base">
                                        <p:cTn id="57" dur="500" fill="hold"/>
                                        <p:tgtEl>
                                          <p:spTgt spid="140"/>
                                        </p:tgtEl>
                                        <p:attrNameLst>
                                          <p:attrName>ppt_x</p:attrName>
                                        </p:attrNameLst>
                                      </p:cBhvr>
                                      <p:tavLst>
                                        <p:tav tm="0">
                                          <p:val>
                                            <p:strVal val="#ppt_x"/>
                                          </p:val>
                                        </p:tav>
                                        <p:tav tm="100000">
                                          <p:val>
                                            <p:strVal val="#ppt_x"/>
                                          </p:val>
                                        </p:tav>
                                      </p:tavLst>
                                    </p:anim>
                                    <p:anim calcmode="lin" valueType="num">
                                      <p:cBhvr additive="base">
                                        <p:cTn id="58" dur="500" fill="hold"/>
                                        <p:tgtEl>
                                          <p:spTgt spid="14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anim calcmode="lin" valueType="num">
                                      <p:cBhvr additive="base">
                                        <p:cTn id="61" dur="500" fill="hold"/>
                                        <p:tgtEl>
                                          <p:spTgt spid="83"/>
                                        </p:tgtEl>
                                        <p:attrNameLst>
                                          <p:attrName>ppt_x</p:attrName>
                                        </p:attrNameLst>
                                      </p:cBhvr>
                                      <p:tavLst>
                                        <p:tav tm="0">
                                          <p:val>
                                            <p:strVal val="#ppt_x"/>
                                          </p:val>
                                        </p:tav>
                                        <p:tav tm="100000">
                                          <p:val>
                                            <p:strVal val="#ppt_x"/>
                                          </p:val>
                                        </p:tav>
                                      </p:tavLst>
                                    </p:anim>
                                    <p:anim calcmode="lin" valueType="num">
                                      <p:cBhvr additive="base">
                                        <p:cTn id="6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18" grpId="0"/>
      <p:bldP spid="56" grpId="0" animBg="1"/>
      <p:bldP spid="119" grpId="0"/>
      <p:bldP spid="139" grpId="0" animBg="1"/>
      <p:bldP spid="140" grpId="0" animBg="1"/>
      <p:bldP spid="81" grpId="0"/>
      <p:bldP spid="82" grpId="0"/>
      <p:bldP spid="83" grpId="0"/>
      <p:bldP spid="4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132348" y="324564"/>
            <a:ext cx="11865784" cy="1449628"/>
          </a:xfrm>
        </p:spPr>
        <p:txBody>
          <a:bodyPr/>
          <a:lstStyle/>
          <a:p>
            <a:r>
              <a:rPr lang="en-US" sz="4710" b="1" dirty="0">
                <a:solidFill>
                  <a:srgbClr val="0078D4"/>
                </a:solidFill>
                <a:latin typeface="Segoe UI Light (Headings)"/>
              </a:rPr>
              <a:t>Microsoft Cloud Adoption Framework for Azure</a:t>
            </a:r>
          </a:p>
        </p:txBody>
      </p:sp>
      <p:sp>
        <p:nvSpPr>
          <p:cNvPr id="22" name="Rectangle 21">
            <a:extLst>
              <a:ext uri="{FF2B5EF4-FFF2-40B4-BE49-F238E27FC236}">
                <a16:creationId xmlns:a16="http://schemas.microsoft.com/office/drawing/2014/main" id="{2E67EF27-C1B1-4DFE-848D-B2A96EDB4A88}"/>
              </a:ext>
            </a:extLst>
          </p:cNvPr>
          <p:cNvSpPr/>
          <p:nvPr/>
        </p:nvSpPr>
        <p:spPr>
          <a:xfrm>
            <a:off x="780793" y="5680232"/>
            <a:ext cx="10630414" cy="707886"/>
          </a:xfrm>
          <a:prstGeom prst="rect">
            <a:avLst/>
          </a:prstGeom>
        </p:spPr>
        <p:txBody>
          <a:bodyPr wrap="square">
            <a:spAutoFit/>
          </a:bodyPr>
          <a:lstStyle/>
          <a:p>
            <a:pPr lvl="0" algn="ctr" defTabSz="914367">
              <a:defRPr/>
            </a:pPr>
            <a:r>
              <a:rPr lang="en-US" sz="4000" dirty="0">
                <a:solidFill>
                  <a:srgbClr val="0078D4"/>
                </a:solidFill>
                <a:latin typeface="Segoe UI" panose="020B0502040204020203" pitchFamily="34" charset="0"/>
                <a:cs typeface="Segoe UI" panose="020B0502040204020203" pitchFamily="34" charset="0"/>
              </a:rPr>
              <a:t>https://aka.ms/caf</a:t>
            </a:r>
          </a:p>
        </p:txBody>
      </p:sp>
      <p:sp>
        <p:nvSpPr>
          <p:cNvPr id="14" name="TextBox 13">
            <a:extLst>
              <a:ext uri="{FF2B5EF4-FFF2-40B4-BE49-F238E27FC236}">
                <a16:creationId xmlns:a16="http://schemas.microsoft.com/office/drawing/2014/main" id="{02BA0700-02FE-4231-A754-33CB95FE463A}"/>
              </a:ext>
            </a:extLst>
          </p:cNvPr>
          <p:cNvSpPr txBox="1"/>
          <p:nvPr/>
        </p:nvSpPr>
        <p:spPr>
          <a:xfrm>
            <a:off x="7448795" y="1999900"/>
            <a:ext cx="2124927" cy="307777"/>
          </a:xfrm>
          <a:prstGeom prst="rect">
            <a:avLst/>
          </a:prstGeom>
          <a:noFill/>
        </p:spPr>
        <p:txBody>
          <a:bodyPr wrap="squar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771924" y="2443255"/>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383308" y="2443255"/>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35835"/>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96136"/>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606976"/>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54212"/>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28143"/>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86000"/>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62610"/>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77994"/>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211284" y="3486250"/>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Rectangle 67">
            <a:extLst>
              <a:ext uri="{FF2B5EF4-FFF2-40B4-BE49-F238E27FC236}">
                <a16:creationId xmlns:a16="http://schemas.microsoft.com/office/drawing/2014/main" id="{E53E15F3-83F2-409C-8CAC-2383E34BA350}"/>
              </a:ext>
            </a:extLst>
          </p:cNvPr>
          <p:cNvSpPr/>
          <p:nvPr/>
        </p:nvSpPr>
        <p:spPr>
          <a:xfrm>
            <a:off x="194236" y="6363681"/>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2749409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25428E-6 0.04494 L 2.25428E-6 2.41943E-6 " pathEditMode="relative" rAng="0" ptsTypes="AA">
                                      <p:cBhvr>
                                        <p:cTn id="44" dur="600" fill="hold"/>
                                        <p:tgtEl>
                                          <p:spTgt spid="16"/>
                                        </p:tgtEl>
                                        <p:attrNameLst>
                                          <p:attrName>ppt_x</p:attrName>
                                          <p:attrName>ppt_y</p:attrName>
                                        </p:attrNameLst>
                                      </p:cBhvr>
                                      <p:rCtr x="0" y="-2247"/>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2 -3.7037E-7 L 3.125E-6 -3.7037E-7 " pathEditMode="relative" rAng="0" ptsTypes="AA">
                                      <p:cBhvr>
                                        <p:cTn id="57" dur="600" fill="hold"/>
                                        <p:tgtEl>
                                          <p:spTgt spid="14"/>
                                        </p:tgtEl>
                                        <p:attrNameLst>
                                          <p:attrName>ppt_x</p:attrName>
                                          <p:attrName>ppt_y</p:attrName>
                                        </p:attrNameLst>
                                      </p:cBhvr>
                                      <p:rCtr x="-1276" y="0"/>
                                    </p:animMotion>
                                  </p:childTnLst>
                                </p:cTn>
                              </p:par>
                            </p:childTnLst>
                          </p:cTn>
                        </p:par>
                        <p:par>
                          <p:cTn id="58" fill="hold">
                            <p:stCondLst>
                              <p:cond delay="5200"/>
                            </p:stCondLst>
                            <p:childTnLst>
                              <p:par>
                                <p:cTn id="59" presetID="2" presetClass="entr" presetSubtype="4"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9BB-1BF2-4BB0-846A-CF44317EF9D8}"/>
              </a:ext>
            </a:extLst>
          </p:cNvPr>
          <p:cNvSpPr>
            <a:spLocks noGrp="1"/>
          </p:cNvSpPr>
          <p:nvPr>
            <p:ph type="title"/>
          </p:nvPr>
        </p:nvSpPr>
        <p:spPr>
          <a:xfrm>
            <a:off x="336412" y="435827"/>
            <a:ext cx="11018520" cy="947806"/>
          </a:xfrm>
        </p:spPr>
        <p:txBody>
          <a:bodyPr/>
          <a:lstStyle/>
          <a:p>
            <a:r>
              <a:rPr lang="en-US" sz="4710" spc="-100" dirty="0">
                <a:solidFill>
                  <a:srgbClr val="0078D4"/>
                </a:solidFill>
                <a:latin typeface="Segoe UI Light (Headings)"/>
              </a:rPr>
              <a:t>Azure migration center </a:t>
            </a:r>
            <a:br>
              <a:rPr lang="en-US" sz="4710" spc="-100" dirty="0">
                <a:solidFill>
                  <a:srgbClr val="0078D4"/>
                </a:solidFill>
                <a:latin typeface="Segoe UI Light (Headings)"/>
              </a:rPr>
            </a:br>
            <a:br>
              <a:rPr lang="en-US" sz="4710" spc="0" dirty="0">
                <a:solidFill>
                  <a:srgbClr val="0078D4"/>
                </a:solidFill>
                <a:latin typeface="Segoe UI Light (Headings)"/>
                <a:cs typeface="Segoe UI Semilight" panose="020B0402040204020203" pitchFamily="34" charset="0"/>
              </a:rPr>
            </a:br>
            <a:endParaRPr lang="en-US" sz="4710" spc="0" dirty="0">
              <a:solidFill>
                <a:srgbClr val="0078D4"/>
              </a:solidFill>
              <a:latin typeface="Segoe UI Light (Headings)"/>
              <a:cs typeface="Segoe UI Semilight" panose="020B0402040204020203" pitchFamily="34" charset="0"/>
            </a:endParaRPr>
          </a:p>
        </p:txBody>
      </p:sp>
      <p:sp>
        <p:nvSpPr>
          <p:cNvPr id="6" name="TextBox 5">
            <a:extLst>
              <a:ext uri="{FF2B5EF4-FFF2-40B4-BE49-F238E27FC236}">
                <a16:creationId xmlns:a16="http://schemas.microsoft.com/office/drawing/2014/main" id="{8ABC1669-768D-4987-9622-2CF7C7DD5680}"/>
              </a:ext>
            </a:extLst>
          </p:cNvPr>
          <p:cNvSpPr txBox="1"/>
          <p:nvPr/>
        </p:nvSpPr>
        <p:spPr>
          <a:xfrm>
            <a:off x="8035987" y="5538063"/>
            <a:ext cx="2858155" cy="5724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mn-cs"/>
              </a:rPr>
              <a:t>Azure.com/Migration</a:t>
            </a:r>
          </a:p>
        </p:txBody>
      </p:sp>
      <p:pic>
        <p:nvPicPr>
          <p:cNvPr id="7" name="scrollAugust">
            <a:hlinkClick r:id="" action="ppaction://media"/>
            <a:extLst>
              <a:ext uri="{FF2B5EF4-FFF2-40B4-BE49-F238E27FC236}">
                <a16:creationId xmlns:a16="http://schemas.microsoft.com/office/drawing/2014/main" id="{A5A07F7D-3CE1-4359-B650-6D5A4D2203E5}"/>
              </a:ext>
            </a:extLst>
          </p:cNvPr>
          <p:cNvPicPr>
            <a:picLocks noChangeAspect="1"/>
          </p:cNvPicPr>
          <p:nvPr>
            <a:videoFile r:link="rId2"/>
            <p:extLst>
              <p:ext uri="{DAA4B4D4-6D71-4841-9C94-3DE7FCFB9230}">
                <p14:media xmlns:p14="http://schemas.microsoft.com/office/powerpoint/2010/main" r:embed="rId3">
                  <p14:trim st="1937" end="2161.3"/>
                </p14:media>
              </p:ext>
            </p:extLst>
          </p:nvPr>
        </p:nvPicPr>
        <p:blipFill>
          <a:blip r:embed="rId6"/>
          <a:stretch>
            <a:fillRect/>
          </a:stretch>
        </p:blipFill>
        <p:spPr>
          <a:xfrm>
            <a:off x="6387157" y="2148251"/>
            <a:ext cx="5579187" cy="3138293"/>
          </a:xfrm>
          <a:prstGeom prst="rect">
            <a:avLst/>
          </a:prstGeom>
          <a:effectLst>
            <a:outerShdw blurRad="50800" dist="38100" dir="2700000" algn="tl" rotWithShape="0">
              <a:prstClr val="black">
                <a:alpha val="40000"/>
              </a:prstClr>
            </a:outerShdw>
          </a:effectLst>
          <a:scene3d>
            <a:camera prst="perspectiveLeft"/>
            <a:lightRig rig="threePt" dir="t"/>
          </a:scene3d>
        </p:spPr>
      </p:pic>
      <p:sp>
        <p:nvSpPr>
          <p:cNvPr id="8" name="Title 1">
            <a:extLst>
              <a:ext uri="{FF2B5EF4-FFF2-40B4-BE49-F238E27FC236}">
                <a16:creationId xmlns:a16="http://schemas.microsoft.com/office/drawing/2014/main" id="{F3E2A3F2-E493-4876-81EA-0E5219F002FE}"/>
              </a:ext>
            </a:extLst>
          </p:cNvPr>
          <p:cNvSpPr txBox="1">
            <a:spLocks/>
          </p:cNvSpPr>
          <p:nvPr/>
        </p:nvSpPr>
        <p:spPr>
          <a:xfrm>
            <a:off x="225656" y="3914119"/>
            <a:ext cx="1644425"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journey and strategies</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9" name="TextBox 8">
            <a:extLst>
              <a:ext uri="{FF2B5EF4-FFF2-40B4-BE49-F238E27FC236}">
                <a16:creationId xmlns:a16="http://schemas.microsoft.com/office/drawing/2014/main" id="{99ABE29D-BC4A-4DC5-850A-9F2FE859CC67}"/>
              </a:ext>
            </a:extLst>
          </p:cNvPr>
          <p:cNvSpPr txBox="1"/>
          <p:nvPr/>
        </p:nvSpPr>
        <p:spPr>
          <a:xfrm>
            <a:off x="376231" y="3133800"/>
            <a:ext cx="1527662"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Guidance</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Title 1">
            <a:extLst>
              <a:ext uri="{FF2B5EF4-FFF2-40B4-BE49-F238E27FC236}">
                <a16:creationId xmlns:a16="http://schemas.microsoft.com/office/drawing/2014/main" id="{74410082-9EEE-40C3-8333-59CDCBF14565}"/>
              </a:ext>
            </a:extLst>
          </p:cNvPr>
          <p:cNvSpPr txBox="1">
            <a:spLocks/>
          </p:cNvSpPr>
          <p:nvPr/>
        </p:nvSpPr>
        <p:spPr>
          <a:xfrm>
            <a:off x="4674776" y="3914119"/>
            <a:ext cx="1828801"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experts</a:t>
            </a:r>
          </a:p>
        </p:txBody>
      </p:sp>
      <p:sp>
        <p:nvSpPr>
          <p:cNvPr id="11" name="TextBox 10">
            <a:extLst>
              <a:ext uri="{FF2B5EF4-FFF2-40B4-BE49-F238E27FC236}">
                <a16:creationId xmlns:a16="http://schemas.microsoft.com/office/drawing/2014/main" id="{A8F1B76C-DF04-43E6-A339-6F1EF04EA37D}"/>
              </a:ext>
            </a:extLst>
          </p:cNvPr>
          <p:cNvSpPr txBox="1"/>
          <p:nvPr/>
        </p:nvSpPr>
        <p:spPr>
          <a:xfrm>
            <a:off x="4918214" y="3133800"/>
            <a:ext cx="1352037"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Partners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34D98B5B-C2AE-45C2-B012-8F63E932B96D}"/>
              </a:ext>
            </a:extLst>
          </p:cNvPr>
          <p:cNvSpPr txBox="1">
            <a:spLocks/>
          </p:cNvSpPr>
          <p:nvPr/>
        </p:nvSpPr>
        <p:spPr>
          <a:xfrm>
            <a:off x="2435267" y="3914119"/>
            <a:ext cx="1828800"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Right tools for the job</a:t>
            </a:r>
          </a:p>
        </p:txBody>
      </p:sp>
      <p:sp>
        <p:nvSpPr>
          <p:cNvPr id="13" name="TextBox 12">
            <a:extLst>
              <a:ext uri="{FF2B5EF4-FFF2-40B4-BE49-F238E27FC236}">
                <a16:creationId xmlns:a16="http://schemas.microsoft.com/office/drawing/2014/main" id="{C4671587-FACF-49B1-A113-2BF825189EBC}"/>
              </a:ext>
            </a:extLst>
          </p:cNvPr>
          <p:cNvSpPr txBox="1"/>
          <p:nvPr/>
        </p:nvSpPr>
        <p:spPr>
          <a:xfrm>
            <a:off x="2927885" y="3133800"/>
            <a:ext cx="843564"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Tools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BD64322C-0625-4891-A857-D3E3B316D1A9}"/>
              </a:ext>
            </a:extLst>
          </p:cNvPr>
          <p:cNvCxnSpPr/>
          <p:nvPr/>
        </p:nvCxnSpPr>
        <p:spPr>
          <a:xfrm>
            <a:off x="225655" y="3795881"/>
            <a:ext cx="1828800" cy="0"/>
          </a:xfrm>
          <a:prstGeom prst="line">
            <a:avLst/>
          </a:prstGeom>
          <a:noFill/>
          <a:ln w="19050" cap="flat" cmpd="sng" algn="ctr">
            <a:solidFill>
              <a:srgbClr val="0078D4"/>
            </a:solidFill>
            <a:prstDash val="solid"/>
            <a:headEnd type="none"/>
            <a:tailEnd type="none"/>
          </a:ln>
          <a:effectLst/>
        </p:spPr>
      </p:cxnSp>
      <p:cxnSp>
        <p:nvCxnSpPr>
          <p:cNvPr id="15" name="Straight Connector 14">
            <a:extLst>
              <a:ext uri="{FF2B5EF4-FFF2-40B4-BE49-F238E27FC236}">
                <a16:creationId xmlns:a16="http://schemas.microsoft.com/office/drawing/2014/main" id="{EE9755A9-B331-4BD5-A6E1-16FAD097A325}"/>
              </a:ext>
            </a:extLst>
          </p:cNvPr>
          <p:cNvCxnSpPr/>
          <p:nvPr/>
        </p:nvCxnSpPr>
        <p:spPr>
          <a:xfrm>
            <a:off x="2435267" y="3795881"/>
            <a:ext cx="1828800" cy="0"/>
          </a:xfrm>
          <a:prstGeom prst="line">
            <a:avLst/>
          </a:prstGeom>
          <a:noFill/>
          <a:ln w="19050" cap="flat" cmpd="sng" algn="ctr">
            <a:solidFill>
              <a:srgbClr val="0078D4"/>
            </a:solidFill>
            <a:prstDash val="solid"/>
            <a:headEnd type="none"/>
            <a:tailEnd type="none"/>
          </a:ln>
          <a:effectLst/>
        </p:spPr>
      </p:cxnSp>
      <p:cxnSp>
        <p:nvCxnSpPr>
          <p:cNvPr id="16" name="Straight Connector 15">
            <a:extLst>
              <a:ext uri="{FF2B5EF4-FFF2-40B4-BE49-F238E27FC236}">
                <a16:creationId xmlns:a16="http://schemas.microsoft.com/office/drawing/2014/main" id="{F6216454-D668-4E76-86BA-C7B04699532B}"/>
              </a:ext>
            </a:extLst>
          </p:cNvPr>
          <p:cNvCxnSpPr/>
          <p:nvPr/>
        </p:nvCxnSpPr>
        <p:spPr>
          <a:xfrm>
            <a:off x="4679831" y="3795881"/>
            <a:ext cx="1828800" cy="0"/>
          </a:xfrm>
          <a:prstGeom prst="line">
            <a:avLst/>
          </a:prstGeom>
          <a:noFill/>
          <a:ln w="19050" cap="flat" cmpd="sng" algn="ctr">
            <a:solidFill>
              <a:srgbClr val="0078D4"/>
            </a:solidFill>
            <a:prstDash val="solid"/>
            <a:headEnd type="none"/>
            <a:tailEnd type="none"/>
          </a:ln>
          <a:effectLst/>
        </p:spPr>
      </p:cxnSp>
      <p:sp>
        <p:nvSpPr>
          <p:cNvPr id="17" name="Rectangle 16">
            <a:extLst>
              <a:ext uri="{FF2B5EF4-FFF2-40B4-BE49-F238E27FC236}">
                <a16:creationId xmlns:a16="http://schemas.microsoft.com/office/drawing/2014/main" id="{D80A1E17-A518-4D19-9896-1358CCBD52E3}"/>
              </a:ext>
            </a:extLst>
          </p:cNvPr>
          <p:cNvSpPr/>
          <p:nvPr/>
        </p:nvSpPr>
        <p:spPr>
          <a:xfrm>
            <a:off x="194236" y="6363681"/>
            <a:ext cx="1171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rPr>
              <a:t>@</a:t>
            </a:r>
            <a:r>
              <a:rPr kumimoji="0" lang="en-GB" sz="1800" b="0" i="0" u="none" strike="noStrike" kern="1200" cap="none" spc="0" normalizeH="0" baseline="0" noProof="0" dirty="0" err="1">
                <a:ln>
                  <a:noFill/>
                </a:ln>
                <a:effectLst/>
                <a:uLnTx/>
                <a:uFillTx/>
                <a:latin typeface="OrangeBlossoms" panose="02000603000000000000" pitchFamily="2" charset="0"/>
                <a:ea typeface="OrangeBlossoms" panose="02000603000000000000" pitchFamily="2" charset="0"/>
                <a:cs typeface="+mn-cs"/>
              </a:rPr>
              <a:t>Techielass</a:t>
            </a:r>
            <a:endParaRPr kumimoji="0" lang="en-GB" sz="1800" b="0" i="0" u="none" strike="noStrike" kern="1200" cap="none" spc="0" normalizeH="0" baseline="0" noProof="0" dirty="0">
              <a:ln>
                <a:noFill/>
              </a:ln>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2470285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p:nvPr>
        </p:nvSpPr>
        <p:spPr>
          <a:xfrm>
            <a:off x="252979" y="258852"/>
            <a:ext cx="9144000" cy="855611"/>
          </a:xfrm>
        </p:spPr>
        <p:txBody>
          <a:bodyPr>
            <a:normAutofit/>
          </a:bodyPr>
          <a:lstStyle/>
          <a:p>
            <a:pPr algn="l"/>
            <a:r>
              <a:rPr lang="en-GB" sz="4400">
                <a:solidFill>
                  <a:schemeClr val="bg1"/>
                </a:solidFill>
                <a:latin typeface="Segoe UI Light (Headings)"/>
              </a:rPr>
              <a:t>Thank you!</a:t>
            </a: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1"/>
          </p:nvPr>
        </p:nvSpPr>
        <p:spPr>
          <a:xfrm>
            <a:off x="312566" y="1740426"/>
            <a:ext cx="9144000" cy="4259681"/>
          </a:xfrm>
        </p:spPr>
        <p:txBody>
          <a:bodyPr>
            <a:normAutofit/>
          </a:bodyPr>
          <a:lstStyle/>
          <a:p>
            <a:endParaRPr lang="en-GB" sz="3200" dirty="0">
              <a:latin typeface="Segoe UI Semilight (Body)"/>
            </a:endParaRPr>
          </a:p>
          <a:p>
            <a:pPr algn="l"/>
            <a:r>
              <a:rPr lang="en-GB" sz="2600" dirty="0">
                <a:solidFill>
                  <a:schemeClr val="bg1"/>
                </a:solidFill>
                <a:latin typeface="Segoe UI Semilight (Body)"/>
              </a:rPr>
              <a:t>Sarah Lean</a:t>
            </a:r>
          </a:p>
          <a:p>
            <a:pPr algn="l"/>
            <a:r>
              <a:rPr lang="en-GB" sz="2600" i="1" dirty="0">
                <a:solidFill>
                  <a:schemeClr val="bg1"/>
                </a:solidFill>
                <a:latin typeface="Segoe UI Semilight (Body)"/>
              </a:rPr>
              <a:t>Cloud Advocate</a:t>
            </a:r>
          </a:p>
          <a:p>
            <a:pPr algn="l"/>
            <a:r>
              <a:rPr lang="en-GB" sz="2600" i="1" dirty="0">
                <a:solidFill>
                  <a:schemeClr val="bg1"/>
                </a:solidFill>
                <a:latin typeface="Segoe UI Semilight (Body)"/>
              </a:rPr>
              <a:t>@</a:t>
            </a:r>
            <a:r>
              <a:rPr lang="en-GB" sz="2600" i="1" dirty="0" err="1">
                <a:solidFill>
                  <a:schemeClr val="bg1"/>
                </a:solidFill>
                <a:latin typeface="Segoe UI Semilight (Body)"/>
              </a:rPr>
              <a:t>Techielass</a:t>
            </a:r>
            <a:r>
              <a:rPr lang="en-GB" sz="2600" i="1" dirty="0">
                <a:solidFill>
                  <a:schemeClr val="bg1"/>
                </a:solidFill>
                <a:latin typeface="Segoe UI Semilight (Body)"/>
              </a:rPr>
              <a:t> | www.techielass.com</a:t>
            </a:r>
            <a:br>
              <a:rPr lang="en-GB" sz="2600" i="1" dirty="0">
                <a:solidFill>
                  <a:schemeClr val="bg1"/>
                </a:solidFill>
                <a:latin typeface="Segoe UI Semilight (Body)"/>
              </a:rPr>
            </a:br>
            <a:endParaRPr lang="en-GB" sz="2600" i="1" dirty="0">
              <a:solidFill>
                <a:schemeClr val="bg1"/>
              </a:solidFill>
              <a:latin typeface="Segoe UI Semilight (Body)"/>
            </a:endParaRPr>
          </a:p>
          <a:p>
            <a:pPr algn="l"/>
            <a:endParaRPr lang="en-GB" sz="2600" dirty="0">
              <a:solidFill>
                <a:schemeClr val="bg1"/>
              </a:solidFill>
              <a:latin typeface="Segoe UI Semilight (Body)"/>
            </a:endParaRPr>
          </a:p>
          <a:p>
            <a:pPr algn="l"/>
            <a:endParaRPr lang="en-GB" sz="2600" i="1" dirty="0">
              <a:solidFill>
                <a:schemeClr val="bg1"/>
              </a:solidFill>
              <a:latin typeface="Segoe UI Semilight (Body)"/>
            </a:endParaRPr>
          </a:p>
          <a:p>
            <a:pPr algn="l"/>
            <a:endParaRPr lang="en-GB" sz="3200" i="1" dirty="0">
              <a:solidFill>
                <a:schemeClr val="bg1"/>
              </a:solidFill>
              <a:latin typeface="Segoe UI Semilight (Body)"/>
            </a:endParaRPr>
          </a:p>
          <a:p>
            <a:pPr algn="l"/>
            <a:endParaRPr lang="en-GB" sz="3200" dirty="0">
              <a:solidFill>
                <a:schemeClr val="bg1"/>
              </a:solidFill>
              <a:latin typeface="Segoe UI Semilight (Body)"/>
            </a:endParaRPr>
          </a:p>
        </p:txBody>
      </p:sp>
      <p:pic>
        <p:nvPicPr>
          <p:cNvPr id="5" name="Picture 4" descr="A close up of a logo&#10;&#10;Description automatically generated">
            <a:extLst>
              <a:ext uri="{FF2B5EF4-FFF2-40B4-BE49-F238E27FC236}">
                <a16:creationId xmlns:a16="http://schemas.microsoft.com/office/drawing/2014/main" id="{EF1DF587-C177-4663-A9C4-35BC77918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567" y="2681555"/>
            <a:ext cx="4445433" cy="3777499"/>
          </a:xfrm>
          <a:prstGeom prst="rect">
            <a:avLst/>
          </a:prstGeom>
        </p:spPr>
      </p:pic>
    </p:spTree>
    <p:extLst>
      <p:ext uri="{BB962C8B-B14F-4D97-AF65-F5344CB8AC3E}">
        <p14:creationId xmlns:p14="http://schemas.microsoft.com/office/powerpoint/2010/main" val="100912484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40074-9DBD-4F5E-8683-8C35C4F09744}"/>
              </a:ext>
            </a:extLst>
          </p:cNvPr>
          <p:cNvSpPr txBox="1"/>
          <p:nvPr/>
        </p:nvSpPr>
        <p:spPr>
          <a:xfrm>
            <a:off x="229456" y="297950"/>
            <a:ext cx="11733088" cy="677108"/>
          </a:xfrm>
          <a:prstGeom prst="rect">
            <a:avLst/>
          </a:prstGeom>
          <a:noFill/>
        </p:spPr>
        <p:txBody>
          <a:bodyPr wrap="square" lIns="0" tIns="0" rIns="0" bIns="0" rtlCol="0">
            <a:spAutoFit/>
          </a:bodyPr>
          <a:lstStyle/>
          <a:p>
            <a:pPr algn="l"/>
            <a:r>
              <a:rPr lang="en-GB" sz="4400" dirty="0">
                <a:gradFill>
                  <a:gsLst>
                    <a:gs pos="2917">
                      <a:schemeClr val="tx1"/>
                    </a:gs>
                    <a:gs pos="30000">
                      <a:schemeClr val="tx1"/>
                    </a:gs>
                  </a:gsLst>
                  <a:lin ang="5400000" scaled="0"/>
                </a:gradFill>
                <a:latin typeface="+mj-lt"/>
              </a:rPr>
              <a:t>Scotland is the home of… </a:t>
            </a:r>
          </a:p>
        </p:txBody>
      </p:sp>
      <p:grpSp>
        <p:nvGrpSpPr>
          <p:cNvPr id="7" name="Group 6">
            <a:extLst>
              <a:ext uri="{FF2B5EF4-FFF2-40B4-BE49-F238E27FC236}">
                <a16:creationId xmlns:a16="http://schemas.microsoft.com/office/drawing/2014/main" id="{F8733D95-655A-405F-9EDC-AC8EE4C38B4D}"/>
              </a:ext>
            </a:extLst>
          </p:cNvPr>
          <p:cNvGrpSpPr/>
          <p:nvPr/>
        </p:nvGrpSpPr>
        <p:grpSpPr>
          <a:xfrm>
            <a:off x="851519" y="1254531"/>
            <a:ext cx="10273141" cy="4945009"/>
            <a:chOff x="873303" y="1243172"/>
            <a:chExt cx="10273141" cy="4945009"/>
          </a:xfrm>
        </p:grpSpPr>
        <p:pic>
          <p:nvPicPr>
            <p:cNvPr id="4" name="Picture 3" descr="A bottle of wine&#10;&#10;Description automatically generated">
              <a:extLst>
                <a:ext uri="{FF2B5EF4-FFF2-40B4-BE49-F238E27FC236}">
                  <a16:creationId xmlns:a16="http://schemas.microsoft.com/office/drawing/2014/main" id="{3A6BC7F5-7319-4F59-942E-B071C3B2074F}"/>
                </a:ext>
              </a:extLst>
            </p:cNvPr>
            <p:cNvPicPr>
              <a:picLocks noChangeAspect="1"/>
            </p:cNvPicPr>
            <p:nvPr/>
          </p:nvPicPr>
          <p:blipFill rotWithShape="1">
            <a:blip r:embed="rId3">
              <a:extLst>
                <a:ext uri="{28A0092B-C50C-407E-A947-70E740481C1C}">
                  <a14:useLocalDpi xmlns:a14="http://schemas.microsoft.com/office/drawing/2010/main" val="0"/>
                </a:ext>
              </a:extLst>
            </a:blip>
            <a:srcRect b="2668"/>
            <a:stretch/>
          </p:blipFill>
          <p:spPr>
            <a:xfrm>
              <a:off x="8290816" y="1243172"/>
              <a:ext cx="2855628" cy="4945009"/>
            </a:xfrm>
            <a:prstGeom prst="rect">
              <a:avLst/>
            </a:prstGeom>
          </p:spPr>
        </p:pic>
        <p:pic>
          <p:nvPicPr>
            <p:cNvPr id="6" name="Picture 5" descr="A house with trees in the background&#10;&#10;Description automatically generated">
              <a:extLst>
                <a:ext uri="{FF2B5EF4-FFF2-40B4-BE49-F238E27FC236}">
                  <a16:creationId xmlns:a16="http://schemas.microsoft.com/office/drawing/2014/main" id="{0A9B426C-312C-40CE-96F5-0682718C01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03" y="1243172"/>
              <a:ext cx="7417513" cy="4945009"/>
            </a:xfrm>
            <a:prstGeom prst="rect">
              <a:avLst/>
            </a:prstGeom>
          </p:spPr>
        </p:pic>
      </p:grpSp>
      <p:sp>
        <p:nvSpPr>
          <p:cNvPr id="3" name="Rectangle 2">
            <a:extLst>
              <a:ext uri="{FF2B5EF4-FFF2-40B4-BE49-F238E27FC236}">
                <a16:creationId xmlns:a16="http://schemas.microsoft.com/office/drawing/2014/main" id="{D05BCE5B-1C3D-40DB-BD3C-E45A59F5E54B}"/>
              </a:ext>
            </a:extLst>
          </p:cNvPr>
          <p:cNvSpPr/>
          <p:nvPr/>
        </p:nvSpPr>
        <p:spPr>
          <a:xfrm>
            <a:off x="97567" y="6375384"/>
            <a:ext cx="1171731" cy="369332"/>
          </a:xfrm>
          <a:prstGeom prst="rect">
            <a:avLst/>
          </a:prstGeom>
        </p:spPr>
        <p:txBody>
          <a:bodyPr wrap="none">
            <a:spAutoFit/>
          </a:bodyPr>
          <a:lstStyle/>
          <a:p>
            <a:pPr lvl="0">
              <a:defRPr/>
            </a:pPr>
            <a:r>
              <a:rPr lang="en-GB" dirty="0">
                <a:solidFill>
                  <a:srgbClr val="000000"/>
                </a:solidFill>
                <a:latin typeface="OrangeBlossoms" panose="02000603000000000000" pitchFamily="2" charset="0"/>
                <a:ea typeface="OrangeBlossoms" panose="02000603000000000000" pitchFamily="2" charset="0"/>
              </a:rPr>
              <a:t>@</a:t>
            </a:r>
            <a:r>
              <a:rPr lang="en-GB" dirty="0" err="1">
                <a:solidFill>
                  <a:srgbClr val="000000"/>
                </a:solidFill>
                <a:latin typeface="OrangeBlossoms" panose="02000603000000000000" pitchFamily="2" charset="0"/>
                <a:ea typeface="OrangeBlossoms" panose="02000603000000000000" pitchFamily="2" charset="0"/>
              </a:rPr>
              <a:t>Techielass</a:t>
            </a:r>
            <a:endParaRPr lang="en-GB" dirty="0">
              <a:solidFill>
                <a:srgbClr val="000000"/>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58901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40074-9DBD-4F5E-8683-8C35C4F09744}"/>
              </a:ext>
            </a:extLst>
          </p:cNvPr>
          <p:cNvSpPr txBox="1"/>
          <p:nvPr/>
        </p:nvSpPr>
        <p:spPr>
          <a:xfrm>
            <a:off x="229456" y="297950"/>
            <a:ext cx="11733088" cy="677108"/>
          </a:xfrm>
          <a:prstGeom prst="rect">
            <a:avLst/>
          </a:prstGeom>
          <a:noFill/>
        </p:spPr>
        <p:txBody>
          <a:bodyPr wrap="square" lIns="0" tIns="0" rIns="0" bIns="0" rtlCol="0">
            <a:spAutoFit/>
          </a:bodyPr>
          <a:lstStyle/>
          <a:p>
            <a:pPr algn="l"/>
            <a:r>
              <a:rPr lang="en-GB" sz="4400" dirty="0">
                <a:gradFill>
                  <a:gsLst>
                    <a:gs pos="2917">
                      <a:schemeClr val="tx1"/>
                    </a:gs>
                    <a:gs pos="30000">
                      <a:schemeClr val="tx1"/>
                    </a:gs>
                  </a:gsLst>
                  <a:lin ang="5400000" scaled="0"/>
                </a:gradFill>
                <a:latin typeface="+mj-lt"/>
              </a:rPr>
              <a:t>Scotland is the home of… </a:t>
            </a:r>
          </a:p>
        </p:txBody>
      </p:sp>
      <p:sp>
        <p:nvSpPr>
          <p:cNvPr id="8" name="Rectangle 7">
            <a:extLst>
              <a:ext uri="{FF2B5EF4-FFF2-40B4-BE49-F238E27FC236}">
                <a16:creationId xmlns:a16="http://schemas.microsoft.com/office/drawing/2014/main" id="{B9CE6ECC-C4D8-46E1-960C-FA306909D7F4}"/>
              </a:ext>
            </a:extLst>
          </p:cNvPr>
          <p:cNvSpPr/>
          <p:nvPr/>
        </p:nvSpPr>
        <p:spPr>
          <a:xfrm>
            <a:off x="203882" y="1869555"/>
            <a:ext cx="3135667" cy="523220"/>
          </a:xfrm>
          <a:prstGeom prst="rect">
            <a:avLst/>
          </a:prstGeom>
        </p:spPr>
        <p:txBody>
          <a:bodyPr wrap="none">
            <a:spAutoFit/>
          </a:bodyPr>
          <a:lstStyle/>
          <a:p>
            <a:r>
              <a:rPr lang="en-GB" sz="2800" dirty="0" err="1"/>
              <a:t>Haud</a:t>
            </a:r>
            <a:r>
              <a:rPr lang="en-GB" sz="2800" dirty="0"/>
              <a:t> </a:t>
            </a:r>
            <a:r>
              <a:rPr lang="en-GB" sz="2800" dirty="0" err="1"/>
              <a:t>yer</a:t>
            </a:r>
            <a:r>
              <a:rPr lang="en-GB" sz="2800" dirty="0"/>
              <a:t> </a:t>
            </a:r>
            <a:r>
              <a:rPr lang="en-GB" sz="2800" dirty="0" err="1"/>
              <a:t>wheesht</a:t>
            </a:r>
            <a:r>
              <a:rPr lang="en-GB" sz="2800" dirty="0"/>
              <a:t>!</a:t>
            </a:r>
          </a:p>
        </p:txBody>
      </p:sp>
      <p:sp>
        <p:nvSpPr>
          <p:cNvPr id="9" name="TextBox 8">
            <a:extLst>
              <a:ext uri="{FF2B5EF4-FFF2-40B4-BE49-F238E27FC236}">
                <a16:creationId xmlns:a16="http://schemas.microsoft.com/office/drawing/2014/main" id="{05F4E55B-4F76-4C7F-949C-968ED0A40ADE}"/>
              </a:ext>
            </a:extLst>
          </p:cNvPr>
          <p:cNvSpPr txBox="1"/>
          <p:nvPr/>
        </p:nvSpPr>
        <p:spPr>
          <a:xfrm>
            <a:off x="3878950" y="1961888"/>
            <a:ext cx="4434099" cy="430887"/>
          </a:xfrm>
          <a:prstGeom prst="rect">
            <a:avLst/>
          </a:prstGeom>
          <a:noFill/>
        </p:spPr>
        <p:txBody>
          <a:bodyPr wrap="square" lIns="0" tIns="0" rIns="0" bIns="0" rtlCol="0">
            <a:spAutoFit/>
          </a:bodyPr>
          <a:lstStyle/>
          <a:p>
            <a:pPr algn="l"/>
            <a:r>
              <a:rPr lang="en-GB" sz="2800" i="1" dirty="0">
                <a:gradFill>
                  <a:gsLst>
                    <a:gs pos="2917">
                      <a:schemeClr val="tx1"/>
                    </a:gs>
                    <a:gs pos="30000">
                      <a:schemeClr val="tx1"/>
                    </a:gs>
                  </a:gsLst>
                  <a:lin ang="5400000" scaled="0"/>
                </a:gradFill>
              </a:rPr>
              <a:t>- Be quiet</a:t>
            </a:r>
          </a:p>
        </p:txBody>
      </p:sp>
      <p:sp>
        <p:nvSpPr>
          <p:cNvPr id="10" name="Rectangle 9">
            <a:extLst>
              <a:ext uri="{FF2B5EF4-FFF2-40B4-BE49-F238E27FC236}">
                <a16:creationId xmlns:a16="http://schemas.microsoft.com/office/drawing/2014/main" id="{5128EA9E-F2BF-40AE-B38E-149844AA9266}"/>
              </a:ext>
            </a:extLst>
          </p:cNvPr>
          <p:cNvSpPr/>
          <p:nvPr/>
        </p:nvSpPr>
        <p:spPr>
          <a:xfrm>
            <a:off x="229456" y="2583361"/>
            <a:ext cx="2844112" cy="523220"/>
          </a:xfrm>
          <a:prstGeom prst="rect">
            <a:avLst/>
          </a:prstGeom>
        </p:spPr>
        <p:txBody>
          <a:bodyPr wrap="none">
            <a:spAutoFit/>
          </a:bodyPr>
          <a:lstStyle/>
          <a:p>
            <a:r>
              <a:rPr lang="en-GB" sz="2800" dirty="0"/>
              <a:t>Am pure done in</a:t>
            </a:r>
          </a:p>
        </p:txBody>
      </p:sp>
      <p:sp>
        <p:nvSpPr>
          <p:cNvPr id="11" name="Rectangle 10">
            <a:extLst>
              <a:ext uri="{FF2B5EF4-FFF2-40B4-BE49-F238E27FC236}">
                <a16:creationId xmlns:a16="http://schemas.microsoft.com/office/drawing/2014/main" id="{F4F44B94-059B-46A8-898E-7E7FD0BCEB2A}"/>
              </a:ext>
            </a:extLst>
          </p:cNvPr>
          <p:cNvSpPr/>
          <p:nvPr/>
        </p:nvSpPr>
        <p:spPr>
          <a:xfrm>
            <a:off x="3832605" y="2532484"/>
            <a:ext cx="1712648" cy="523220"/>
          </a:xfrm>
          <a:prstGeom prst="rect">
            <a:avLst/>
          </a:prstGeom>
        </p:spPr>
        <p:txBody>
          <a:bodyPr wrap="none">
            <a:spAutoFit/>
          </a:bodyPr>
          <a:lstStyle/>
          <a:p>
            <a:r>
              <a:rPr lang="en-GB" sz="2800" i="1" dirty="0">
                <a:gradFill>
                  <a:gsLst>
                    <a:gs pos="2917">
                      <a:schemeClr val="tx1"/>
                    </a:gs>
                    <a:gs pos="30000">
                      <a:schemeClr val="tx1"/>
                    </a:gs>
                  </a:gsLst>
                  <a:lin ang="5400000" scaled="0"/>
                </a:gradFill>
              </a:rPr>
              <a:t>- I’m tired</a:t>
            </a:r>
          </a:p>
        </p:txBody>
      </p:sp>
      <p:sp>
        <p:nvSpPr>
          <p:cNvPr id="12" name="Rectangle 11">
            <a:extLst>
              <a:ext uri="{FF2B5EF4-FFF2-40B4-BE49-F238E27FC236}">
                <a16:creationId xmlns:a16="http://schemas.microsoft.com/office/drawing/2014/main" id="{CAA383E9-20E4-45E5-9262-849AA74C0CE0}"/>
              </a:ext>
            </a:extLst>
          </p:cNvPr>
          <p:cNvSpPr/>
          <p:nvPr/>
        </p:nvSpPr>
        <p:spPr>
          <a:xfrm>
            <a:off x="3832605" y="1117514"/>
            <a:ext cx="4400435" cy="523220"/>
          </a:xfrm>
          <a:prstGeom prst="rect">
            <a:avLst/>
          </a:prstGeom>
        </p:spPr>
        <p:txBody>
          <a:bodyPr wrap="none">
            <a:spAutoFit/>
          </a:bodyPr>
          <a:lstStyle/>
          <a:p>
            <a:r>
              <a:rPr lang="en-GB" sz="2800" i="1" dirty="0">
                <a:gradFill>
                  <a:gsLst>
                    <a:gs pos="2917">
                      <a:schemeClr val="tx1"/>
                    </a:gs>
                    <a:gs pos="30000">
                      <a:schemeClr val="tx1"/>
                    </a:gs>
                  </a:gsLst>
                  <a:lin ang="5400000" scaled="0"/>
                </a:gradFill>
              </a:rPr>
              <a:t>- Stay calm, don’t get upset</a:t>
            </a:r>
          </a:p>
        </p:txBody>
      </p:sp>
      <p:sp>
        <p:nvSpPr>
          <p:cNvPr id="13" name="Rectangle 12">
            <a:extLst>
              <a:ext uri="{FF2B5EF4-FFF2-40B4-BE49-F238E27FC236}">
                <a16:creationId xmlns:a16="http://schemas.microsoft.com/office/drawing/2014/main" id="{34187613-FF4D-48C7-B2ED-63ED02A93EF2}"/>
              </a:ext>
            </a:extLst>
          </p:cNvPr>
          <p:cNvSpPr/>
          <p:nvPr/>
        </p:nvSpPr>
        <p:spPr>
          <a:xfrm>
            <a:off x="229456" y="3297167"/>
            <a:ext cx="1281120" cy="523220"/>
          </a:xfrm>
          <a:prstGeom prst="rect">
            <a:avLst/>
          </a:prstGeom>
        </p:spPr>
        <p:txBody>
          <a:bodyPr wrap="none">
            <a:spAutoFit/>
          </a:bodyPr>
          <a:lstStyle/>
          <a:p>
            <a:r>
              <a:rPr lang="en-GB" sz="2800" dirty="0"/>
              <a:t>Bonnie</a:t>
            </a:r>
          </a:p>
        </p:txBody>
      </p:sp>
      <p:sp>
        <p:nvSpPr>
          <p:cNvPr id="14" name="Rectangle 13">
            <a:extLst>
              <a:ext uri="{FF2B5EF4-FFF2-40B4-BE49-F238E27FC236}">
                <a16:creationId xmlns:a16="http://schemas.microsoft.com/office/drawing/2014/main" id="{A35DB8A1-3AB2-46CC-9686-6C919A5F514F}"/>
              </a:ext>
            </a:extLst>
          </p:cNvPr>
          <p:cNvSpPr/>
          <p:nvPr/>
        </p:nvSpPr>
        <p:spPr>
          <a:xfrm>
            <a:off x="3832605" y="3246290"/>
            <a:ext cx="1810752" cy="523220"/>
          </a:xfrm>
          <a:prstGeom prst="rect">
            <a:avLst/>
          </a:prstGeom>
        </p:spPr>
        <p:txBody>
          <a:bodyPr wrap="none">
            <a:spAutoFit/>
          </a:bodyPr>
          <a:lstStyle/>
          <a:p>
            <a:r>
              <a:rPr lang="en-GB" sz="2800" i="1" dirty="0">
                <a:gradFill>
                  <a:gsLst>
                    <a:gs pos="2917">
                      <a:schemeClr val="tx1"/>
                    </a:gs>
                    <a:gs pos="30000">
                      <a:schemeClr val="tx1"/>
                    </a:gs>
                  </a:gsLst>
                  <a:lin ang="5400000" scaled="0"/>
                </a:gradFill>
              </a:rPr>
              <a:t>- Beautiful</a:t>
            </a:r>
          </a:p>
        </p:txBody>
      </p:sp>
      <p:sp>
        <p:nvSpPr>
          <p:cNvPr id="15" name="Rectangle 14">
            <a:extLst>
              <a:ext uri="{FF2B5EF4-FFF2-40B4-BE49-F238E27FC236}">
                <a16:creationId xmlns:a16="http://schemas.microsoft.com/office/drawing/2014/main" id="{970C4AFB-B82C-427F-A590-798CAA1578EA}"/>
              </a:ext>
            </a:extLst>
          </p:cNvPr>
          <p:cNvSpPr/>
          <p:nvPr/>
        </p:nvSpPr>
        <p:spPr>
          <a:xfrm>
            <a:off x="229456" y="4010973"/>
            <a:ext cx="767967" cy="523220"/>
          </a:xfrm>
          <a:prstGeom prst="rect">
            <a:avLst/>
          </a:prstGeom>
        </p:spPr>
        <p:txBody>
          <a:bodyPr wrap="none">
            <a:spAutoFit/>
          </a:bodyPr>
          <a:lstStyle/>
          <a:p>
            <a:r>
              <a:rPr lang="en-GB" sz="2800" dirty="0"/>
              <a:t>Aye</a:t>
            </a:r>
          </a:p>
        </p:txBody>
      </p:sp>
      <p:sp>
        <p:nvSpPr>
          <p:cNvPr id="16" name="Rectangle 15">
            <a:extLst>
              <a:ext uri="{FF2B5EF4-FFF2-40B4-BE49-F238E27FC236}">
                <a16:creationId xmlns:a16="http://schemas.microsoft.com/office/drawing/2014/main" id="{C3904596-6900-4DFB-AC25-B34F0B8F1E70}"/>
              </a:ext>
            </a:extLst>
          </p:cNvPr>
          <p:cNvSpPr/>
          <p:nvPr/>
        </p:nvSpPr>
        <p:spPr>
          <a:xfrm>
            <a:off x="3832605" y="3960096"/>
            <a:ext cx="916598" cy="523220"/>
          </a:xfrm>
          <a:prstGeom prst="rect">
            <a:avLst/>
          </a:prstGeom>
        </p:spPr>
        <p:txBody>
          <a:bodyPr wrap="none">
            <a:spAutoFit/>
          </a:bodyPr>
          <a:lstStyle/>
          <a:p>
            <a:r>
              <a:rPr lang="en-GB" sz="2800" i="1" dirty="0">
                <a:gradFill>
                  <a:gsLst>
                    <a:gs pos="2917">
                      <a:schemeClr val="tx1"/>
                    </a:gs>
                    <a:gs pos="30000">
                      <a:schemeClr val="tx1"/>
                    </a:gs>
                  </a:gsLst>
                  <a:lin ang="5400000" scaled="0"/>
                </a:gradFill>
              </a:rPr>
              <a:t>- Yes</a:t>
            </a:r>
          </a:p>
        </p:txBody>
      </p:sp>
      <p:sp>
        <p:nvSpPr>
          <p:cNvPr id="17" name="Rectangle 16">
            <a:extLst>
              <a:ext uri="{FF2B5EF4-FFF2-40B4-BE49-F238E27FC236}">
                <a16:creationId xmlns:a16="http://schemas.microsoft.com/office/drawing/2014/main" id="{82C6C2D5-A752-4B23-9EA0-02285B0ED0FC}"/>
              </a:ext>
            </a:extLst>
          </p:cNvPr>
          <p:cNvSpPr/>
          <p:nvPr/>
        </p:nvSpPr>
        <p:spPr>
          <a:xfrm>
            <a:off x="229456" y="4724779"/>
            <a:ext cx="896399" cy="523220"/>
          </a:xfrm>
          <a:prstGeom prst="rect">
            <a:avLst/>
          </a:prstGeom>
        </p:spPr>
        <p:txBody>
          <a:bodyPr wrap="none">
            <a:spAutoFit/>
          </a:bodyPr>
          <a:lstStyle/>
          <a:p>
            <a:r>
              <a:rPr lang="en-GB" sz="2800" dirty="0" err="1"/>
              <a:t>Naw</a:t>
            </a:r>
            <a:endParaRPr lang="en-GB" sz="2800" dirty="0"/>
          </a:p>
        </p:txBody>
      </p:sp>
      <p:sp>
        <p:nvSpPr>
          <p:cNvPr id="18" name="Rectangle 17">
            <a:extLst>
              <a:ext uri="{FF2B5EF4-FFF2-40B4-BE49-F238E27FC236}">
                <a16:creationId xmlns:a16="http://schemas.microsoft.com/office/drawing/2014/main" id="{1464D909-FCE7-46AE-BA77-C1CDA4511871}"/>
              </a:ext>
            </a:extLst>
          </p:cNvPr>
          <p:cNvSpPr/>
          <p:nvPr/>
        </p:nvSpPr>
        <p:spPr>
          <a:xfrm>
            <a:off x="3832605" y="4673902"/>
            <a:ext cx="889987" cy="523220"/>
          </a:xfrm>
          <a:prstGeom prst="rect">
            <a:avLst/>
          </a:prstGeom>
        </p:spPr>
        <p:txBody>
          <a:bodyPr wrap="none">
            <a:spAutoFit/>
          </a:bodyPr>
          <a:lstStyle/>
          <a:p>
            <a:r>
              <a:rPr lang="en-GB" sz="2800" i="1" dirty="0">
                <a:gradFill>
                  <a:gsLst>
                    <a:gs pos="2917">
                      <a:schemeClr val="tx1"/>
                    </a:gs>
                    <a:gs pos="30000">
                      <a:schemeClr val="tx1"/>
                    </a:gs>
                  </a:gsLst>
                  <a:lin ang="5400000" scaled="0"/>
                </a:gradFill>
              </a:rPr>
              <a:t>- No</a:t>
            </a:r>
          </a:p>
        </p:txBody>
      </p:sp>
      <p:sp>
        <p:nvSpPr>
          <p:cNvPr id="19" name="Rectangle 18">
            <a:extLst>
              <a:ext uri="{FF2B5EF4-FFF2-40B4-BE49-F238E27FC236}">
                <a16:creationId xmlns:a16="http://schemas.microsoft.com/office/drawing/2014/main" id="{824D3768-BEBA-433F-A29C-B823B95963EB}"/>
              </a:ext>
            </a:extLst>
          </p:cNvPr>
          <p:cNvSpPr/>
          <p:nvPr/>
        </p:nvSpPr>
        <p:spPr>
          <a:xfrm>
            <a:off x="229456" y="1134686"/>
            <a:ext cx="2475421" cy="523220"/>
          </a:xfrm>
          <a:prstGeom prst="rect">
            <a:avLst/>
          </a:prstGeom>
        </p:spPr>
        <p:txBody>
          <a:bodyPr wrap="none">
            <a:spAutoFit/>
          </a:bodyPr>
          <a:lstStyle/>
          <a:p>
            <a:r>
              <a:rPr lang="en-GB" sz="2800" dirty="0"/>
              <a:t>Keep the </a:t>
            </a:r>
            <a:r>
              <a:rPr lang="en-GB" sz="2800" dirty="0" err="1"/>
              <a:t>heid</a:t>
            </a:r>
            <a:r>
              <a:rPr lang="en-GB" sz="2800" dirty="0"/>
              <a:t>!</a:t>
            </a:r>
          </a:p>
        </p:txBody>
      </p:sp>
      <p:sp>
        <p:nvSpPr>
          <p:cNvPr id="21" name="Rectangle 20">
            <a:extLst>
              <a:ext uri="{FF2B5EF4-FFF2-40B4-BE49-F238E27FC236}">
                <a16:creationId xmlns:a16="http://schemas.microsoft.com/office/drawing/2014/main" id="{682EDC0D-FD02-40F1-BFBC-C6A863EF4EFA}"/>
              </a:ext>
            </a:extLst>
          </p:cNvPr>
          <p:cNvSpPr/>
          <p:nvPr/>
        </p:nvSpPr>
        <p:spPr>
          <a:xfrm>
            <a:off x="229456" y="6174122"/>
            <a:ext cx="662361" cy="523220"/>
          </a:xfrm>
          <a:prstGeom prst="rect">
            <a:avLst/>
          </a:prstGeom>
        </p:spPr>
        <p:txBody>
          <a:bodyPr wrap="none">
            <a:spAutoFit/>
          </a:bodyPr>
          <a:lstStyle/>
          <a:p>
            <a:r>
              <a:rPr lang="en-GB" sz="2800" dirty="0"/>
              <a:t>Tin</a:t>
            </a:r>
          </a:p>
        </p:txBody>
      </p:sp>
      <p:sp>
        <p:nvSpPr>
          <p:cNvPr id="22" name="Rectangle 21">
            <a:extLst>
              <a:ext uri="{FF2B5EF4-FFF2-40B4-BE49-F238E27FC236}">
                <a16:creationId xmlns:a16="http://schemas.microsoft.com/office/drawing/2014/main" id="{BD5F2679-3319-4C11-831B-6D12DF4C6754}"/>
              </a:ext>
            </a:extLst>
          </p:cNvPr>
          <p:cNvSpPr/>
          <p:nvPr/>
        </p:nvSpPr>
        <p:spPr>
          <a:xfrm>
            <a:off x="3832605" y="6123245"/>
            <a:ext cx="2742482" cy="523220"/>
          </a:xfrm>
          <a:prstGeom prst="rect">
            <a:avLst/>
          </a:prstGeom>
        </p:spPr>
        <p:txBody>
          <a:bodyPr wrap="none">
            <a:spAutoFit/>
          </a:bodyPr>
          <a:lstStyle/>
          <a:p>
            <a:r>
              <a:rPr lang="en-GB" sz="2800" i="1" dirty="0">
                <a:gradFill>
                  <a:gsLst>
                    <a:gs pos="2917">
                      <a:schemeClr val="tx1"/>
                    </a:gs>
                    <a:gs pos="30000">
                      <a:schemeClr val="tx1"/>
                    </a:gs>
                  </a:gsLst>
                  <a:lin ang="5400000" scaled="0"/>
                </a:gradFill>
              </a:rPr>
              <a:t>- Physical Server</a:t>
            </a:r>
          </a:p>
        </p:txBody>
      </p:sp>
      <p:sp>
        <p:nvSpPr>
          <p:cNvPr id="23" name="Rectangle 22">
            <a:extLst>
              <a:ext uri="{FF2B5EF4-FFF2-40B4-BE49-F238E27FC236}">
                <a16:creationId xmlns:a16="http://schemas.microsoft.com/office/drawing/2014/main" id="{73F6E1F9-ED66-43EC-BFD1-006C2CECE19F}"/>
              </a:ext>
            </a:extLst>
          </p:cNvPr>
          <p:cNvSpPr/>
          <p:nvPr/>
        </p:nvSpPr>
        <p:spPr>
          <a:xfrm>
            <a:off x="229456" y="5478876"/>
            <a:ext cx="886205" cy="523220"/>
          </a:xfrm>
          <a:prstGeom prst="rect">
            <a:avLst/>
          </a:prstGeom>
        </p:spPr>
        <p:txBody>
          <a:bodyPr wrap="none">
            <a:spAutoFit/>
          </a:bodyPr>
          <a:lstStyle/>
          <a:p>
            <a:r>
              <a:rPr lang="en-GB" sz="2800" dirty="0"/>
              <a:t>Wee</a:t>
            </a:r>
          </a:p>
        </p:txBody>
      </p:sp>
      <p:sp>
        <p:nvSpPr>
          <p:cNvPr id="24" name="Rectangle 23">
            <a:extLst>
              <a:ext uri="{FF2B5EF4-FFF2-40B4-BE49-F238E27FC236}">
                <a16:creationId xmlns:a16="http://schemas.microsoft.com/office/drawing/2014/main" id="{87B3F7FA-2721-4E8F-81DE-34C020425A9C}"/>
              </a:ext>
            </a:extLst>
          </p:cNvPr>
          <p:cNvSpPr/>
          <p:nvPr/>
        </p:nvSpPr>
        <p:spPr>
          <a:xfrm>
            <a:off x="3832605" y="5427999"/>
            <a:ext cx="1293944" cy="523220"/>
          </a:xfrm>
          <a:prstGeom prst="rect">
            <a:avLst/>
          </a:prstGeom>
        </p:spPr>
        <p:txBody>
          <a:bodyPr wrap="none">
            <a:spAutoFit/>
          </a:bodyPr>
          <a:lstStyle/>
          <a:p>
            <a:r>
              <a:rPr lang="en-GB" sz="2800" i="1" dirty="0">
                <a:gradFill>
                  <a:gsLst>
                    <a:gs pos="2917">
                      <a:schemeClr val="tx1"/>
                    </a:gs>
                    <a:gs pos="30000">
                      <a:schemeClr val="tx1"/>
                    </a:gs>
                  </a:gsLst>
                  <a:lin ang="5400000" scaled="0"/>
                </a:gradFill>
              </a:rPr>
              <a:t>- Small</a:t>
            </a:r>
          </a:p>
        </p:txBody>
      </p:sp>
      <p:sp>
        <p:nvSpPr>
          <p:cNvPr id="3" name="Rectangle 2">
            <a:extLst>
              <a:ext uri="{FF2B5EF4-FFF2-40B4-BE49-F238E27FC236}">
                <a16:creationId xmlns:a16="http://schemas.microsoft.com/office/drawing/2014/main" id="{0D926FC5-2E3E-4C10-9FC0-8A836B00F6AE}"/>
              </a:ext>
            </a:extLst>
          </p:cNvPr>
          <p:cNvSpPr/>
          <p:nvPr/>
        </p:nvSpPr>
        <p:spPr>
          <a:xfrm>
            <a:off x="10882943" y="6375384"/>
            <a:ext cx="1171731" cy="369332"/>
          </a:xfrm>
          <a:prstGeom prst="rect">
            <a:avLst/>
          </a:prstGeom>
        </p:spPr>
        <p:txBody>
          <a:bodyPr wrap="none">
            <a:spAutoFit/>
          </a:bodyPr>
          <a:lstStyle/>
          <a:p>
            <a:pPr lvl="0">
              <a:defRPr/>
            </a:pPr>
            <a:r>
              <a:rPr lang="en-GB" dirty="0">
                <a:solidFill>
                  <a:srgbClr val="000000"/>
                </a:solidFill>
                <a:latin typeface="OrangeBlossoms" panose="02000603000000000000" pitchFamily="2" charset="0"/>
                <a:ea typeface="OrangeBlossoms" panose="02000603000000000000" pitchFamily="2" charset="0"/>
              </a:rPr>
              <a:t>@</a:t>
            </a:r>
            <a:r>
              <a:rPr lang="en-GB" dirty="0" err="1">
                <a:solidFill>
                  <a:srgbClr val="000000"/>
                </a:solidFill>
                <a:latin typeface="OrangeBlossoms" panose="02000603000000000000" pitchFamily="2" charset="0"/>
                <a:ea typeface="OrangeBlossoms" panose="02000603000000000000" pitchFamily="2" charset="0"/>
              </a:rPr>
              <a:t>Techielass</a:t>
            </a:r>
            <a:endParaRPr lang="en-GB" dirty="0">
              <a:solidFill>
                <a:srgbClr val="000000"/>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464932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P spid="18" grpId="0"/>
      <p:bldP spid="19" grpId="0"/>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672355"/>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drivers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989" y="1364833"/>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3" name="Rectangle 12">
            <a:extLst>
              <a:ext uri="{FF2B5EF4-FFF2-40B4-BE49-F238E27FC236}">
                <a16:creationId xmlns:a16="http://schemas.microsoft.com/office/drawing/2014/main" id="{49D078AD-F5E9-4758-9A73-D2412B4D7707}"/>
              </a:ext>
            </a:extLst>
          </p:cNvPr>
          <p:cNvSpPr/>
          <p:nvPr/>
        </p:nvSpPr>
        <p:spPr>
          <a:xfrm>
            <a:off x="137325" y="6362958"/>
            <a:ext cx="1171731" cy="369332"/>
          </a:xfrm>
          <a:prstGeom prst="rect">
            <a:avLst/>
          </a:prstGeom>
        </p:spPr>
        <p:txBody>
          <a:bodyPr wrap="none">
            <a:spAutoFit/>
          </a:bodyPr>
          <a:lstStyle/>
          <a:p>
            <a:pPr lvl="0">
              <a:defRPr/>
            </a:pPr>
            <a:r>
              <a:rPr lang="en-GB" dirty="0">
                <a:solidFill>
                  <a:srgbClr val="000000"/>
                </a:solidFill>
                <a:latin typeface="OrangeBlossoms" panose="02000603000000000000" pitchFamily="2" charset="0"/>
                <a:ea typeface="OrangeBlossoms" panose="02000603000000000000" pitchFamily="2" charset="0"/>
              </a:rPr>
              <a:t>@</a:t>
            </a:r>
            <a:r>
              <a:rPr lang="en-GB" dirty="0" err="1">
                <a:solidFill>
                  <a:srgbClr val="000000"/>
                </a:solidFill>
                <a:latin typeface="OrangeBlossoms" panose="02000603000000000000" pitchFamily="2" charset="0"/>
                <a:ea typeface="OrangeBlossoms" panose="02000603000000000000" pitchFamily="2" charset="0"/>
              </a:rPr>
              <a:t>Techielass</a:t>
            </a:r>
            <a:endParaRPr lang="en-GB" dirty="0">
              <a:solidFill>
                <a:srgbClr val="000000"/>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42722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5B69C2EC-D9C9-4FAC-A926-D20F796EF58A}"/>
              </a:ext>
            </a:extLst>
          </p:cNvPr>
          <p:cNvSpPr>
            <a:spLocks noGrp="1"/>
          </p:cNvSpPr>
          <p:nvPr>
            <p:ph type="title"/>
          </p:nvPr>
        </p:nvSpPr>
        <p:spPr>
          <a:xfrm>
            <a:off x="168442" y="57204"/>
            <a:ext cx="11766884" cy="758022"/>
          </a:xfrm>
        </p:spPr>
        <p:txBody>
          <a:bodyPr/>
          <a:lstStyle/>
          <a:p>
            <a:pPr lvl="0"/>
            <a:r>
              <a:rPr lang="en-US" sz="4710" dirty="0">
                <a:solidFill>
                  <a:srgbClr val="0078D7"/>
                </a:solidFill>
                <a:latin typeface="Segoe UI Light (Headings)"/>
              </a:rPr>
              <a:t>Extended security updates for 2008 and 2008 R2 – free in Azure</a:t>
            </a:r>
          </a:p>
        </p:txBody>
      </p:sp>
      <p:cxnSp>
        <p:nvCxnSpPr>
          <p:cNvPr id="50" name="Straight Connector 49">
            <a:extLst>
              <a:ext uri="{FF2B5EF4-FFF2-40B4-BE49-F238E27FC236}">
                <a16:creationId xmlns:a16="http://schemas.microsoft.com/office/drawing/2014/main" id="{EDC40B97-DD1D-4F10-B2F9-D942BBC76E9B}"/>
              </a:ext>
            </a:extLst>
          </p:cNvPr>
          <p:cNvCxnSpPr>
            <a:cxnSpLocks/>
          </p:cNvCxnSpPr>
          <p:nvPr/>
        </p:nvCxnSpPr>
        <p:spPr bwMode="auto">
          <a:xfrm>
            <a:off x="4131937" y="2746812"/>
            <a:ext cx="0" cy="2324719"/>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703243-7D49-4401-AC88-4DD98F5F7AA7}"/>
              </a:ext>
            </a:extLst>
          </p:cNvPr>
          <p:cNvCxnSpPr>
            <a:cxnSpLocks/>
          </p:cNvCxnSpPr>
          <p:nvPr/>
        </p:nvCxnSpPr>
        <p:spPr bwMode="auto">
          <a:xfrm>
            <a:off x="5327925" y="2783614"/>
            <a:ext cx="0" cy="2287917"/>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DFAB7C-5231-490B-AE0E-A0DECF84256A}"/>
              </a:ext>
            </a:extLst>
          </p:cNvPr>
          <p:cNvCxnSpPr>
            <a:cxnSpLocks/>
          </p:cNvCxnSpPr>
          <p:nvPr/>
        </p:nvCxnSpPr>
        <p:spPr bwMode="auto">
          <a:xfrm>
            <a:off x="2956111" y="2761533"/>
            <a:ext cx="0" cy="2309998"/>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8EA4F54-30D0-4CBF-B1A1-C4C08C9BDEBD}"/>
              </a:ext>
            </a:extLst>
          </p:cNvPr>
          <p:cNvSpPr/>
          <p:nvPr/>
        </p:nvSpPr>
        <p:spPr bwMode="auto">
          <a:xfrm>
            <a:off x="2233351" y="4009800"/>
            <a:ext cx="3200680" cy="629386"/>
          </a:xfrm>
          <a:prstGeom prst="rect">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Extended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ends January 14, 2020</a:t>
            </a:r>
          </a:p>
        </p:txBody>
      </p:sp>
      <p:sp>
        <p:nvSpPr>
          <p:cNvPr id="58" name="Rectangle 57">
            <a:extLst>
              <a:ext uri="{FF2B5EF4-FFF2-40B4-BE49-F238E27FC236}">
                <a16:creationId xmlns:a16="http://schemas.microsoft.com/office/drawing/2014/main" id="{CA75E108-E7B5-4BFA-900A-84D096F5EEBA}"/>
              </a:ext>
            </a:extLst>
          </p:cNvPr>
          <p:cNvSpPr/>
          <p:nvPr/>
        </p:nvSpPr>
        <p:spPr>
          <a:xfrm>
            <a:off x="393096" y="4068026"/>
            <a:ext cx="1795695" cy="512935"/>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IN" sz="1372" b="0" i="0" u="none" strike="noStrike" kern="1200" cap="none" spc="0" normalizeH="0" baseline="0" noProof="0" dirty="0">
                <a:ln>
                  <a:noFill/>
                </a:ln>
                <a:solidFill>
                  <a:srgbClr val="000000"/>
                </a:solidFill>
                <a:effectLst/>
                <a:uLnTx/>
                <a:uFillTx/>
                <a:latin typeface="Segoe UI"/>
                <a:ea typeface="+mn-ea"/>
                <a:cs typeface="+mn-cs"/>
              </a:rPr>
              <a:t>Windows Server</a:t>
            </a:r>
            <a:br>
              <a:rPr kumimoji="0" lang="en-IN" sz="1372" b="0" i="0" u="none" strike="noStrike" kern="1200" cap="none" spc="0" normalizeH="0" baseline="0" noProof="0" dirty="0">
                <a:ln>
                  <a:noFill/>
                </a:ln>
                <a:solidFill>
                  <a:srgbClr val="000000"/>
                </a:solidFill>
                <a:effectLst/>
                <a:uLnTx/>
                <a:uFillTx/>
                <a:latin typeface="Segoe UI"/>
                <a:ea typeface="+mn-ea"/>
                <a:cs typeface="+mn-cs"/>
              </a:rPr>
            </a:br>
            <a:r>
              <a:rPr kumimoji="0" lang="en-IN" sz="1372" b="0" i="0" u="none" strike="noStrike" kern="1200" cap="none" spc="0" normalizeH="0" baseline="0" noProof="0" dirty="0">
                <a:ln>
                  <a:noFill/>
                </a:ln>
                <a:solidFill>
                  <a:srgbClr val="000000"/>
                </a:solidFill>
                <a:effectLst/>
                <a:uLnTx/>
                <a:uFillTx/>
                <a:latin typeface="Segoe UI"/>
                <a:ea typeface="+mn-ea"/>
                <a:cs typeface="+mn-cs"/>
              </a:rPr>
              <a:t>2008 and 2008 R2</a:t>
            </a:r>
          </a:p>
        </p:txBody>
      </p:sp>
      <p:sp>
        <p:nvSpPr>
          <p:cNvPr id="59" name="Rectangle 58">
            <a:extLst>
              <a:ext uri="{FF2B5EF4-FFF2-40B4-BE49-F238E27FC236}">
                <a16:creationId xmlns:a16="http://schemas.microsoft.com/office/drawing/2014/main" id="{E0C4AAA9-9CC8-4259-8979-7F2AF55B8B4C}"/>
              </a:ext>
            </a:extLst>
          </p:cNvPr>
          <p:cNvSpPr/>
          <p:nvPr/>
        </p:nvSpPr>
        <p:spPr>
          <a:xfrm>
            <a:off x="393778" y="3039065"/>
            <a:ext cx="1791621" cy="512935"/>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IN" sz="1372" b="0" i="0" u="none" strike="noStrike" kern="1200" cap="none" spc="0" normalizeH="0" baseline="0" noProof="0" dirty="0">
                <a:ln>
                  <a:noFill/>
                </a:ln>
                <a:solidFill>
                  <a:srgbClr val="000000"/>
                </a:solidFill>
                <a:effectLst/>
                <a:uLnTx/>
                <a:uFillTx/>
                <a:latin typeface="Segoe UI"/>
                <a:ea typeface="+mn-ea"/>
                <a:cs typeface="+mn-cs"/>
              </a:rPr>
              <a:t>SQL Server </a:t>
            </a:r>
            <a:br>
              <a:rPr kumimoji="0" lang="en-IN" sz="1372" b="0" i="0" u="none" strike="noStrike" kern="1200" cap="none" spc="0" normalizeH="0" baseline="0" noProof="0" dirty="0">
                <a:ln>
                  <a:noFill/>
                </a:ln>
                <a:solidFill>
                  <a:srgbClr val="000000"/>
                </a:solidFill>
                <a:effectLst/>
                <a:uLnTx/>
                <a:uFillTx/>
                <a:latin typeface="Segoe UI"/>
                <a:ea typeface="+mn-ea"/>
                <a:cs typeface="+mn-cs"/>
              </a:rPr>
            </a:br>
            <a:r>
              <a:rPr kumimoji="0" lang="en-IN" sz="1372" b="0" i="0" u="none" strike="noStrike" kern="1200" cap="none" spc="0" normalizeH="0" baseline="0" noProof="0" dirty="0">
                <a:ln>
                  <a:noFill/>
                </a:ln>
                <a:solidFill>
                  <a:srgbClr val="000000"/>
                </a:solidFill>
                <a:effectLst/>
                <a:uLnTx/>
                <a:uFillTx/>
                <a:latin typeface="Segoe UI"/>
                <a:ea typeface="+mn-ea"/>
                <a:cs typeface="+mn-cs"/>
              </a:rPr>
              <a:t>2008 and 2008 R2</a:t>
            </a:r>
          </a:p>
        </p:txBody>
      </p:sp>
      <p:sp>
        <p:nvSpPr>
          <p:cNvPr id="60" name="Rectangle 59">
            <a:extLst>
              <a:ext uri="{FF2B5EF4-FFF2-40B4-BE49-F238E27FC236}">
                <a16:creationId xmlns:a16="http://schemas.microsoft.com/office/drawing/2014/main" id="{4BFA5C7F-0C9E-4B54-BBA9-4740A309FFA2}"/>
              </a:ext>
            </a:extLst>
          </p:cNvPr>
          <p:cNvSpPr/>
          <p:nvPr/>
        </p:nvSpPr>
        <p:spPr bwMode="auto">
          <a:xfrm>
            <a:off x="2229957" y="2980839"/>
            <a:ext cx="2591115" cy="629386"/>
          </a:xfrm>
          <a:prstGeom prst="rect">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Extended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ends July 9, 2019</a:t>
            </a:r>
          </a:p>
        </p:txBody>
      </p:sp>
      <p:sp>
        <p:nvSpPr>
          <p:cNvPr id="61" name="Rectangle 60">
            <a:extLst>
              <a:ext uri="{FF2B5EF4-FFF2-40B4-BE49-F238E27FC236}">
                <a16:creationId xmlns:a16="http://schemas.microsoft.com/office/drawing/2014/main" id="{5377150A-30FE-49A0-920E-37A2811EE352}"/>
              </a:ext>
            </a:extLst>
          </p:cNvPr>
          <p:cNvSpPr/>
          <p:nvPr/>
        </p:nvSpPr>
        <p:spPr>
          <a:xfrm>
            <a:off x="2632947"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2018</a:t>
            </a:r>
          </a:p>
        </p:txBody>
      </p:sp>
      <p:sp>
        <p:nvSpPr>
          <p:cNvPr id="62" name="Rectangle 61">
            <a:extLst>
              <a:ext uri="{FF2B5EF4-FFF2-40B4-BE49-F238E27FC236}">
                <a16:creationId xmlns:a16="http://schemas.microsoft.com/office/drawing/2014/main" id="{9FFF1CD1-64EC-45D4-B091-0704A69B6B5A}"/>
              </a:ext>
            </a:extLst>
          </p:cNvPr>
          <p:cNvSpPr/>
          <p:nvPr/>
        </p:nvSpPr>
        <p:spPr>
          <a:xfrm>
            <a:off x="3810424"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2019</a:t>
            </a:r>
          </a:p>
        </p:txBody>
      </p:sp>
      <p:sp>
        <p:nvSpPr>
          <p:cNvPr id="63" name="Rectangle 62">
            <a:extLst>
              <a:ext uri="{FF2B5EF4-FFF2-40B4-BE49-F238E27FC236}">
                <a16:creationId xmlns:a16="http://schemas.microsoft.com/office/drawing/2014/main" id="{BF75721E-0778-4974-8893-3F3E934218B3}"/>
              </a:ext>
            </a:extLst>
          </p:cNvPr>
          <p:cNvSpPr/>
          <p:nvPr/>
        </p:nvSpPr>
        <p:spPr>
          <a:xfrm>
            <a:off x="5013809"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2020</a:t>
            </a:r>
          </a:p>
        </p:txBody>
      </p:sp>
      <p:sp>
        <p:nvSpPr>
          <p:cNvPr id="64" name="Rectangle 63">
            <a:extLst>
              <a:ext uri="{FF2B5EF4-FFF2-40B4-BE49-F238E27FC236}">
                <a16:creationId xmlns:a16="http://schemas.microsoft.com/office/drawing/2014/main" id="{6E44D814-C86B-4011-8590-D63D9753C563}"/>
              </a:ext>
            </a:extLst>
          </p:cNvPr>
          <p:cNvSpPr/>
          <p:nvPr/>
        </p:nvSpPr>
        <p:spPr bwMode="auto">
          <a:xfrm>
            <a:off x="429768" y="2581212"/>
            <a:ext cx="5220600" cy="289162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35611C67-5379-4807-9DE3-08CE16BFBF72}"/>
              </a:ext>
            </a:extLst>
          </p:cNvPr>
          <p:cNvSpPr/>
          <p:nvPr/>
        </p:nvSpPr>
        <p:spPr bwMode="auto">
          <a:xfrm>
            <a:off x="8169866" y="1529520"/>
            <a:ext cx="3171350" cy="241101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IaaS:</a:t>
            </a: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Move to Azure VMs, get 3 more years of extended security updates at no additional charge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PaaS:</a:t>
            </a: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Move SQL Server to Azure SQL Database Managed Instance (version free, fully managed, no patching needed)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Use Azure Hybrid Benefit to maximize on-premises investments</a:t>
            </a:r>
          </a:p>
        </p:txBody>
      </p:sp>
      <p:sp>
        <p:nvSpPr>
          <p:cNvPr id="20" name="Rectangle 19">
            <a:extLst>
              <a:ext uri="{FF2B5EF4-FFF2-40B4-BE49-F238E27FC236}">
                <a16:creationId xmlns:a16="http://schemas.microsoft.com/office/drawing/2014/main" id="{5F4F4B7A-15DB-4DCF-9B49-CD1476A3F6DD}"/>
              </a:ext>
            </a:extLst>
          </p:cNvPr>
          <p:cNvSpPr/>
          <p:nvPr/>
        </p:nvSpPr>
        <p:spPr bwMode="auto">
          <a:xfrm>
            <a:off x="8169866" y="4153425"/>
            <a:ext cx="3171350" cy="221121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Upgrade to current Windows Server/ SQL Server versions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OR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Buy 3 more years of extended security updates on 2008/2008 R2</a:t>
            </a:r>
          </a:p>
        </p:txBody>
      </p:sp>
      <p:sp>
        <p:nvSpPr>
          <p:cNvPr id="14" name="TextBox 13">
            <a:extLst>
              <a:ext uri="{FF2B5EF4-FFF2-40B4-BE49-F238E27FC236}">
                <a16:creationId xmlns:a16="http://schemas.microsoft.com/office/drawing/2014/main" id="{E5E59BE9-928E-4B97-B1F7-321F8AFA338E}"/>
              </a:ext>
            </a:extLst>
          </p:cNvPr>
          <p:cNvSpPr txBox="1"/>
          <p:nvPr/>
        </p:nvSpPr>
        <p:spPr>
          <a:xfrm>
            <a:off x="6084970" y="2392061"/>
            <a:ext cx="1977944" cy="5170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Migrate to Azure </a:t>
            </a:r>
          </a:p>
        </p:txBody>
      </p:sp>
      <p:sp>
        <p:nvSpPr>
          <p:cNvPr id="33" name="TextBox 32">
            <a:extLst>
              <a:ext uri="{FF2B5EF4-FFF2-40B4-BE49-F238E27FC236}">
                <a16:creationId xmlns:a16="http://schemas.microsoft.com/office/drawing/2014/main" id="{876D16DE-0219-496C-8557-3D4982869786}"/>
              </a:ext>
            </a:extLst>
          </p:cNvPr>
          <p:cNvSpPr txBox="1"/>
          <p:nvPr/>
        </p:nvSpPr>
        <p:spPr>
          <a:xfrm>
            <a:off x="6084970" y="5200340"/>
            <a:ext cx="1977944" cy="5170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Stay on-premises</a:t>
            </a:r>
          </a:p>
        </p:txBody>
      </p:sp>
      <p:grpSp>
        <p:nvGrpSpPr>
          <p:cNvPr id="11" name="Group 10">
            <a:extLst>
              <a:ext uri="{FF2B5EF4-FFF2-40B4-BE49-F238E27FC236}">
                <a16:creationId xmlns:a16="http://schemas.microsoft.com/office/drawing/2014/main" id="{21DCEC28-A39B-0E49-A6B9-91BFF8CCF136}"/>
              </a:ext>
            </a:extLst>
          </p:cNvPr>
          <p:cNvGrpSpPr/>
          <p:nvPr/>
        </p:nvGrpSpPr>
        <p:grpSpPr>
          <a:xfrm>
            <a:off x="5858557" y="2882984"/>
            <a:ext cx="2103120" cy="2288084"/>
            <a:chOff x="5858557" y="2929746"/>
            <a:chExt cx="2103120" cy="2288084"/>
          </a:xfrm>
        </p:grpSpPr>
        <p:cxnSp>
          <p:nvCxnSpPr>
            <p:cNvPr id="24" name="Connector: Elbow 23">
              <a:extLst>
                <a:ext uri="{FF2B5EF4-FFF2-40B4-BE49-F238E27FC236}">
                  <a16:creationId xmlns:a16="http://schemas.microsoft.com/office/drawing/2014/main" id="{B614A7BA-0932-406E-BA93-7FD1E0A70D47}"/>
                </a:ext>
              </a:extLst>
            </p:cNvPr>
            <p:cNvCxnSpPr>
              <a:cxnSpLocks/>
            </p:cNvCxnSpPr>
            <p:nvPr/>
          </p:nvCxnSpPr>
          <p:spPr>
            <a:xfrm>
              <a:off x="5858557" y="4120550"/>
              <a:ext cx="2103120" cy="1097280"/>
            </a:xfrm>
            <a:prstGeom prst="bentConnector3">
              <a:avLst>
                <a:gd name="adj1" fmla="val 22299"/>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Connector: Elbow 23">
              <a:extLst>
                <a:ext uri="{FF2B5EF4-FFF2-40B4-BE49-F238E27FC236}">
                  <a16:creationId xmlns:a16="http://schemas.microsoft.com/office/drawing/2014/main" id="{289BAAD1-BAB0-924F-8CF1-3534AD78CAAF}"/>
                </a:ext>
              </a:extLst>
            </p:cNvPr>
            <p:cNvCxnSpPr>
              <a:cxnSpLocks/>
            </p:cNvCxnSpPr>
            <p:nvPr/>
          </p:nvCxnSpPr>
          <p:spPr>
            <a:xfrm flipV="1">
              <a:off x="5858557" y="2929746"/>
              <a:ext cx="2103120" cy="1097280"/>
            </a:xfrm>
            <a:prstGeom prst="bentConnector3">
              <a:avLst>
                <a:gd name="adj1" fmla="val 22299"/>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E2271-4389-4664-A494-AA944C3BFD9F}"/>
              </a:ext>
            </a:extLst>
          </p:cNvPr>
          <p:cNvSpPr/>
          <p:nvPr/>
        </p:nvSpPr>
        <p:spPr bwMode="auto">
          <a:xfrm>
            <a:off x="873650" y="1943101"/>
            <a:ext cx="10439620" cy="3070785"/>
          </a:xfrm>
          <a:prstGeom prst="rect">
            <a:avLst/>
          </a:prstGeom>
          <a:solidFill>
            <a:schemeClr val="bg1"/>
          </a:solidFill>
          <a:ln w="1905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EE4166F5-6FD5-4FB0-B06E-3E3C638CC34A}"/>
              </a:ext>
            </a:extLst>
          </p:cNvPr>
          <p:cNvSpPr txBox="1"/>
          <p:nvPr/>
        </p:nvSpPr>
        <p:spPr>
          <a:xfrm>
            <a:off x="1052062" y="3673014"/>
            <a:ext cx="126798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Discovery</a:t>
            </a:r>
            <a:r>
              <a:rPr kumimoji="0" lang="en-US" sz="1800" b="0" i="0" u="none" strike="noStrike" kern="1200" cap="none" spc="0" normalizeH="0" noProof="0" dirty="0">
                <a:ln>
                  <a:noFill/>
                </a:ln>
                <a:gradFill>
                  <a:gsLst>
                    <a:gs pos="2917">
                      <a:srgbClr val="1A1A1A"/>
                    </a:gs>
                    <a:gs pos="30000">
                      <a:srgbClr val="1A1A1A"/>
                    </a:gs>
                  </a:gsLst>
                  <a:lin ang="5400000" scaled="0"/>
                </a:gradFill>
                <a:effectLst/>
                <a:uLnTx/>
                <a:uFillTx/>
                <a:latin typeface="Segoe UI"/>
                <a:ea typeface="+mn-ea"/>
                <a:cs typeface="+mn-cs"/>
              </a:rPr>
              <a:t> &amp;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Assessment </a:t>
            </a:r>
          </a:p>
        </p:txBody>
      </p:sp>
      <p:sp>
        <p:nvSpPr>
          <p:cNvPr id="7" name="TextBox 6">
            <a:extLst>
              <a:ext uri="{FF2B5EF4-FFF2-40B4-BE49-F238E27FC236}">
                <a16:creationId xmlns:a16="http://schemas.microsoft.com/office/drawing/2014/main" id="{A5DC58D0-F4F5-4687-9301-F1D51111FD5F}"/>
              </a:ext>
            </a:extLst>
          </p:cNvPr>
          <p:cNvSpPr txBox="1"/>
          <p:nvPr/>
        </p:nvSpPr>
        <p:spPr>
          <a:xfrm>
            <a:off x="3416290" y="3565528"/>
            <a:ext cx="18382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Migrate</a:t>
            </a:r>
          </a:p>
        </p:txBody>
      </p:sp>
      <p:sp>
        <p:nvSpPr>
          <p:cNvPr id="9" name="TextBox 8">
            <a:extLst>
              <a:ext uri="{FF2B5EF4-FFF2-40B4-BE49-F238E27FC236}">
                <a16:creationId xmlns:a16="http://schemas.microsoft.com/office/drawing/2014/main" id="{F5391F1D-94FF-47C8-BF97-C5D784D850B6}"/>
              </a:ext>
            </a:extLst>
          </p:cNvPr>
          <p:cNvSpPr txBox="1"/>
          <p:nvPr/>
        </p:nvSpPr>
        <p:spPr>
          <a:xfrm>
            <a:off x="5655534" y="3565528"/>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11" name="TextBox 10">
            <a:extLst>
              <a:ext uri="{FF2B5EF4-FFF2-40B4-BE49-F238E27FC236}">
                <a16:creationId xmlns:a16="http://schemas.microsoft.com/office/drawing/2014/main" id="{8143B1BF-5CC2-4E4F-BFE6-4A5409A7573C}"/>
              </a:ext>
            </a:extLst>
          </p:cNvPr>
          <p:cNvSpPr txBox="1"/>
          <p:nvPr/>
        </p:nvSpPr>
        <p:spPr>
          <a:xfrm>
            <a:off x="8923728" y="3565528"/>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18" name="Rectangle 17">
            <a:extLst>
              <a:ext uri="{FF2B5EF4-FFF2-40B4-BE49-F238E27FC236}">
                <a16:creationId xmlns:a16="http://schemas.microsoft.com/office/drawing/2014/main" id="{CA46B33D-4CDC-414E-AC78-54FB52B87FE3}"/>
              </a:ext>
            </a:extLst>
          </p:cNvPr>
          <p:cNvSpPr/>
          <p:nvPr/>
        </p:nvSpPr>
        <p:spPr bwMode="auto">
          <a:xfrm>
            <a:off x="720285" y="5647469"/>
            <a:ext cx="10751428" cy="6254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ts val="1200"/>
              </a:spcAft>
              <a:buClrTx/>
              <a:buSzPct val="90000"/>
              <a:buFontTx/>
              <a:buNone/>
              <a:tabLst/>
              <a:defRPr/>
            </a:pPr>
            <a:r>
              <a:rPr kumimoji="0" lang="en-US" sz="2400" b="1"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Foundational best practices</a:t>
            </a:r>
            <a:r>
              <a:rPr kumimoji="0" lang="en-US" sz="2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People | Process &amp; Planning | Technology </a:t>
            </a:r>
          </a:p>
        </p:txBody>
      </p:sp>
      <p:sp>
        <p:nvSpPr>
          <p:cNvPr id="24" name="Arrow: Chevron 23">
            <a:extLst>
              <a:ext uri="{FF2B5EF4-FFF2-40B4-BE49-F238E27FC236}">
                <a16:creationId xmlns:a16="http://schemas.microsoft.com/office/drawing/2014/main" id="{1A81657E-F440-424D-8BBA-EE1198BC398D}"/>
              </a:ext>
            </a:extLst>
          </p:cNvPr>
          <p:cNvSpPr/>
          <p:nvPr/>
        </p:nvSpPr>
        <p:spPr bwMode="auto">
          <a:xfrm>
            <a:off x="2650621" y="3040994"/>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Arrow: Chevron 24">
            <a:extLst>
              <a:ext uri="{FF2B5EF4-FFF2-40B4-BE49-F238E27FC236}">
                <a16:creationId xmlns:a16="http://schemas.microsoft.com/office/drawing/2014/main" id="{2BDD9487-9704-4058-AEA2-041AE80F504D}"/>
              </a:ext>
            </a:extLst>
          </p:cNvPr>
          <p:cNvSpPr/>
          <p:nvPr/>
        </p:nvSpPr>
        <p:spPr bwMode="auto">
          <a:xfrm>
            <a:off x="5520225" y="3040994"/>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Title 12">
            <a:extLst>
              <a:ext uri="{FF2B5EF4-FFF2-40B4-BE49-F238E27FC236}">
                <a16:creationId xmlns:a16="http://schemas.microsoft.com/office/drawing/2014/main" id="{658ECA18-9ECC-45C0-B739-A7FCCD851A90}"/>
              </a:ext>
            </a:extLst>
          </p:cNvPr>
          <p:cNvSpPr>
            <a:spLocks noGrp="1"/>
          </p:cNvSpPr>
          <p:nvPr>
            <p:ph type="title"/>
          </p:nvPr>
        </p:nvSpPr>
        <p:spPr>
          <a:xfrm>
            <a:off x="584200" y="457200"/>
            <a:ext cx="11018520" cy="724814"/>
          </a:xfrm>
        </p:spPr>
        <p:txBody>
          <a:bodyPr/>
          <a:lstStyle/>
          <a:p>
            <a:r>
              <a:rPr lang="en-US" sz="4710" dirty="0">
                <a:solidFill>
                  <a:srgbClr val="0078D4"/>
                </a:solidFill>
                <a:latin typeface="Segoe UI Light (Headings)"/>
              </a:rPr>
              <a:t>Migration stages</a:t>
            </a:r>
          </a:p>
        </p:txBody>
      </p:sp>
      <p:grpSp>
        <p:nvGrpSpPr>
          <p:cNvPr id="5" name="Group 4">
            <a:extLst>
              <a:ext uri="{FF2B5EF4-FFF2-40B4-BE49-F238E27FC236}">
                <a16:creationId xmlns:a16="http://schemas.microsoft.com/office/drawing/2014/main" id="{05B20E72-7020-4621-AABC-35D87E56F256}"/>
              </a:ext>
            </a:extLst>
          </p:cNvPr>
          <p:cNvGrpSpPr/>
          <p:nvPr/>
        </p:nvGrpSpPr>
        <p:grpSpPr>
          <a:xfrm>
            <a:off x="1243893" y="2839841"/>
            <a:ext cx="715323" cy="712615"/>
            <a:chOff x="1243893" y="2839841"/>
            <a:chExt cx="715323" cy="712615"/>
          </a:xfrm>
        </p:grpSpPr>
        <p:sp>
          <p:nvSpPr>
            <p:cNvPr id="27" name="Freeform 101">
              <a:extLst>
                <a:ext uri="{FF2B5EF4-FFF2-40B4-BE49-F238E27FC236}">
                  <a16:creationId xmlns:a16="http://schemas.microsoft.com/office/drawing/2014/main" id="{D8D116FE-2892-4E69-9995-502520B85280}"/>
                </a:ext>
              </a:extLst>
            </p:cNvPr>
            <p:cNvSpPr>
              <a:spLocks/>
            </p:cNvSpPr>
            <p:nvPr/>
          </p:nvSpPr>
          <p:spPr bwMode="auto">
            <a:xfrm>
              <a:off x="1468786" y="2839841"/>
              <a:ext cx="490430" cy="49043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 name="Freeform 102">
              <a:extLst>
                <a:ext uri="{FF2B5EF4-FFF2-40B4-BE49-F238E27FC236}">
                  <a16:creationId xmlns:a16="http://schemas.microsoft.com/office/drawing/2014/main" id="{0098EC04-644B-444F-930C-1FF01AD0C4F8}"/>
                </a:ext>
              </a:extLst>
            </p:cNvPr>
            <p:cNvSpPr>
              <a:spLocks/>
            </p:cNvSpPr>
            <p:nvPr/>
          </p:nvSpPr>
          <p:spPr bwMode="auto">
            <a:xfrm>
              <a:off x="1243893" y="3240856"/>
              <a:ext cx="311599" cy="311600"/>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 name="Freeform 103">
              <a:extLst>
                <a:ext uri="{FF2B5EF4-FFF2-40B4-BE49-F238E27FC236}">
                  <a16:creationId xmlns:a16="http://schemas.microsoft.com/office/drawing/2014/main" id="{F3955F60-A08A-4871-B1D5-947099732FFB}"/>
                </a:ext>
              </a:extLst>
            </p:cNvPr>
            <p:cNvSpPr>
              <a:spLocks/>
            </p:cNvSpPr>
            <p:nvPr/>
          </p:nvSpPr>
          <p:spPr bwMode="auto">
            <a:xfrm>
              <a:off x="1512139" y="2883194"/>
              <a:ext cx="403724" cy="403725"/>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8BBBDC2-B421-49C9-A756-B7F4C6E602E3}"/>
              </a:ext>
            </a:extLst>
          </p:cNvPr>
          <p:cNvGrpSpPr/>
          <p:nvPr/>
        </p:nvGrpSpPr>
        <p:grpSpPr>
          <a:xfrm>
            <a:off x="6491947" y="2771729"/>
            <a:ext cx="670854" cy="552466"/>
            <a:chOff x="10082121" y="5760490"/>
            <a:chExt cx="536745" cy="442025"/>
          </a:xfrm>
        </p:grpSpPr>
        <p:sp>
          <p:nvSpPr>
            <p:cNvPr id="31" name="Freeform 1403">
              <a:extLst>
                <a:ext uri="{FF2B5EF4-FFF2-40B4-BE49-F238E27FC236}">
                  <a16:creationId xmlns:a16="http://schemas.microsoft.com/office/drawing/2014/main" id="{4C590016-7010-4B81-A9DD-4F5A97B3AB2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404">
              <a:extLst>
                <a:ext uri="{FF2B5EF4-FFF2-40B4-BE49-F238E27FC236}">
                  <a16:creationId xmlns:a16="http://schemas.microsoft.com/office/drawing/2014/main" id="{68468003-F50B-4404-83B5-C7B65CB4B595}"/>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405">
              <a:extLst>
                <a:ext uri="{FF2B5EF4-FFF2-40B4-BE49-F238E27FC236}">
                  <a16:creationId xmlns:a16="http://schemas.microsoft.com/office/drawing/2014/main" id="{59C3875B-F8E8-4E81-ACDD-B3A4E05E7776}"/>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406">
              <a:extLst>
                <a:ext uri="{FF2B5EF4-FFF2-40B4-BE49-F238E27FC236}">
                  <a16:creationId xmlns:a16="http://schemas.microsoft.com/office/drawing/2014/main" id="{204675F9-4F0B-414D-9AD5-B653D3890733}"/>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407">
              <a:extLst>
                <a:ext uri="{FF2B5EF4-FFF2-40B4-BE49-F238E27FC236}">
                  <a16:creationId xmlns:a16="http://schemas.microsoft.com/office/drawing/2014/main" id="{52EB4003-F807-45EE-8F7F-D140480A1CC9}"/>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1408">
              <a:extLst>
                <a:ext uri="{FF2B5EF4-FFF2-40B4-BE49-F238E27FC236}">
                  <a16:creationId xmlns:a16="http://schemas.microsoft.com/office/drawing/2014/main" id="{97129CA3-B572-422A-AED0-73913EA76E79}"/>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FA2C3BF-4855-4450-B24B-0FA43A3DEA4D}"/>
              </a:ext>
            </a:extLst>
          </p:cNvPr>
          <p:cNvGrpSpPr/>
          <p:nvPr/>
        </p:nvGrpSpPr>
        <p:grpSpPr>
          <a:xfrm>
            <a:off x="9651717" y="2701776"/>
            <a:ext cx="692371" cy="692371"/>
            <a:chOff x="8296082" y="2896589"/>
            <a:chExt cx="692371" cy="692371"/>
          </a:xfrm>
        </p:grpSpPr>
        <p:sp>
          <p:nvSpPr>
            <p:cNvPr id="38" name="Freeform 1054">
              <a:extLst>
                <a:ext uri="{FF2B5EF4-FFF2-40B4-BE49-F238E27FC236}">
                  <a16:creationId xmlns:a16="http://schemas.microsoft.com/office/drawing/2014/main" id="{FA33E44D-D1FE-4DA7-BE77-42A4E407B71E}"/>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606ED84A-5F8E-4C90-A965-EEAB91405DF7}"/>
                </a:ext>
              </a:extLst>
            </p:cNvPr>
            <p:cNvSpPr>
              <a:spLocks noEditPoints="1"/>
            </p:cNvSpPr>
            <p:nvPr/>
          </p:nvSpPr>
          <p:spPr bwMode="auto">
            <a:xfrm>
              <a:off x="8583105" y="3183612"/>
              <a:ext cx="118325" cy="118325"/>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 name="Arrow: Chevron 39">
            <a:extLst>
              <a:ext uri="{FF2B5EF4-FFF2-40B4-BE49-F238E27FC236}">
                <a16:creationId xmlns:a16="http://schemas.microsoft.com/office/drawing/2014/main" id="{4148A205-A3B8-4C8F-9E95-34C44022AE8E}"/>
              </a:ext>
            </a:extLst>
          </p:cNvPr>
          <p:cNvSpPr/>
          <p:nvPr/>
        </p:nvSpPr>
        <p:spPr bwMode="auto">
          <a:xfrm>
            <a:off x="8569529" y="3038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Arrow: Chevron 40">
            <a:extLst>
              <a:ext uri="{FF2B5EF4-FFF2-40B4-BE49-F238E27FC236}">
                <a16:creationId xmlns:a16="http://schemas.microsoft.com/office/drawing/2014/main" id="{D6D3435D-1663-4F1F-825D-CFD1062FD405}"/>
              </a:ext>
            </a:extLst>
          </p:cNvPr>
          <p:cNvSpPr/>
          <p:nvPr/>
        </p:nvSpPr>
        <p:spPr bwMode="auto">
          <a:xfrm flipH="1">
            <a:off x="8147498" y="3038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Send" title="Icon of a paper airplane">
            <a:extLst>
              <a:ext uri="{FF2B5EF4-FFF2-40B4-BE49-F238E27FC236}">
                <a16:creationId xmlns:a16="http://schemas.microsoft.com/office/drawing/2014/main" id="{9CFF386A-A331-49E4-B056-B61FE5461981}"/>
              </a:ext>
            </a:extLst>
          </p:cNvPr>
          <p:cNvSpPr>
            <a:spLocks noChangeAspect="1" noEditPoints="1"/>
          </p:cNvSpPr>
          <p:nvPr/>
        </p:nvSpPr>
        <p:spPr bwMode="auto">
          <a:xfrm>
            <a:off x="4032704" y="2881671"/>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4" name="Rectangle 3">
            <a:extLst>
              <a:ext uri="{FF2B5EF4-FFF2-40B4-BE49-F238E27FC236}">
                <a16:creationId xmlns:a16="http://schemas.microsoft.com/office/drawing/2014/main" id="{C3D005CF-515E-42C8-B2E2-6A30C44ABA17}"/>
              </a:ext>
            </a:extLst>
          </p:cNvPr>
          <p:cNvSpPr/>
          <p:nvPr/>
        </p:nvSpPr>
        <p:spPr>
          <a:xfrm>
            <a:off x="134419" y="6333988"/>
            <a:ext cx="1171731" cy="369332"/>
          </a:xfrm>
          <a:prstGeom prst="rect">
            <a:avLst/>
          </a:prstGeom>
        </p:spPr>
        <p:txBody>
          <a:bodyPr wrap="none">
            <a:spAutoFit/>
          </a:bodyPr>
          <a:lstStyle/>
          <a:p>
            <a:pPr lvl="0">
              <a:defRPr/>
            </a:pPr>
            <a:r>
              <a:rPr lang="en-GB" dirty="0">
                <a:solidFill>
                  <a:srgbClr val="000000"/>
                </a:solidFill>
                <a:latin typeface="OrangeBlossoms" panose="02000603000000000000" pitchFamily="2" charset="0"/>
                <a:ea typeface="OrangeBlossoms" panose="02000603000000000000" pitchFamily="2" charset="0"/>
              </a:rPr>
              <a:t>@</a:t>
            </a:r>
            <a:r>
              <a:rPr lang="en-GB" dirty="0" err="1">
                <a:solidFill>
                  <a:srgbClr val="000000"/>
                </a:solidFill>
                <a:latin typeface="OrangeBlossoms" panose="02000603000000000000" pitchFamily="2" charset="0"/>
                <a:ea typeface="OrangeBlossoms" panose="02000603000000000000" pitchFamily="2" charset="0"/>
              </a:rPr>
              <a:t>Techielass</a:t>
            </a:r>
            <a:endParaRPr lang="en-GB" dirty="0">
              <a:solidFill>
                <a:srgbClr val="000000"/>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36918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4912E9B-DEA4-4BCD-A14A-16EF6E0F002B}"/>
              </a:ext>
            </a:extLst>
          </p:cNvPr>
          <p:cNvGrpSpPr/>
          <p:nvPr/>
        </p:nvGrpSpPr>
        <p:grpSpPr>
          <a:xfrm>
            <a:off x="3811673" y="1111139"/>
            <a:ext cx="4568653" cy="4635721"/>
            <a:chOff x="2270719" y="2302403"/>
            <a:chExt cx="2382478" cy="2382478"/>
          </a:xfrm>
        </p:grpSpPr>
        <p:sp>
          <p:nvSpPr>
            <p:cNvPr id="4" name="Oval 3">
              <a:extLst>
                <a:ext uri="{FF2B5EF4-FFF2-40B4-BE49-F238E27FC236}">
                  <a16:creationId xmlns:a16="http://schemas.microsoft.com/office/drawing/2014/main" id="{D7FC97C1-67E0-4A7C-B411-F65E7C2BDFC4}"/>
                </a:ext>
              </a:extLst>
            </p:cNvPr>
            <p:cNvSpPr/>
            <p:nvPr/>
          </p:nvSpPr>
          <p:spPr bwMode="auto">
            <a:xfrm>
              <a:off x="2270719" y="2302403"/>
              <a:ext cx="2382478" cy="23824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39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 name="Title 7">
              <a:extLst>
                <a:ext uri="{FF2B5EF4-FFF2-40B4-BE49-F238E27FC236}">
                  <a16:creationId xmlns:a16="http://schemas.microsoft.com/office/drawing/2014/main" id="{A072878B-983A-4E70-83C3-57752ADEE3EC}"/>
                </a:ext>
              </a:extLst>
            </p:cNvPr>
            <p:cNvSpPr txBox="1">
              <a:spLocks/>
            </p:cNvSpPr>
            <p:nvPr/>
          </p:nvSpPr>
          <p:spPr>
            <a:xfrm>
              <a:off x="2350291" y="3704159"/>
              <a:ext cx="2223334" cy="3693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0" cap="none" spc="-147" normalizeH="0" baseline="0" noProof="0" dirty="0">
                  <a:ln w="3175">
                    <a:noFill/>
                  </a:ln>
                  <a:solidFill>
                    <a:srgbClr val="FFFFFF"/>
                  </a:solidFill>
                  <a:effectLst/>
                  <a:uLnTx/>
                  <a:uFillTx/>
                  <a:latin typeface="Segoe UI Semibold"/>
                  <a:ea typeface="+mj-ea"/>
                  <a:cs typeface="Segoe UI" pitchFamily="34" charset="0"/>
                </a:rPr>
                <a:t>Azure Migrate</a:t>
              </a:r>
            </a:p>
          </p:txBody>
        </p:sp>
        <p:grpSp>
          <p:nvGrpSpPr>
            <p:cNvPr id="6" name="Picture 52">
              <a:extLst>
                <a:ext uri="{FF2B5EF4-FFF2-40B4-BE49-F238E27FC236}">
                  <a16:creationId xmlns:a16="http://schemas.microsoft.com/office/drawing/2014/main" id="{E1FDA14B-4737-452D-947C-FC9BFFEAC8F8}"/>
                </a:ext>
              </a:extLst>
            </p:cNvPr>
            <p:cNvGrpSpPr/>
            <p:nvPr/>
          </p:nvGrpSpPr>
          <p:grpSpPr>
            <a:xfrm>
              <a:off x="2653753" y="2591824"/>
              <a:ext cx="1624919" cy="1033449"/>
              <a:chOff x="2653753" y="2591824"/>
              <a:chExt cx="1624919" cy="1033449"/>
            </a:xfrm>
          </p:grpSpPr>
          <p:sp>
            <p:nvSpPr>
              <p:cNvPr id="7" name="Freeform: Shape 6">
                <a:extLst>
                  <a:ext uri="{FF2B5EF4-FFF2-40B4-BE49-F238E27FC236}">
                    <a16:creationId xmlns:a16="http://schemas.microsoft.com/office/drawing/2014/main" id="{CE31D195-E73F-40A9-9217-76D616D12277}"/>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6EF910E4-66F2-404A-A259-2B04E64BAA20}"/>
                  </a:ext>
                </a:extLst>
              </p:cNvPr>
              <p:cNvSpPr/>
              <p:nvPr/>
            </p:nvSpPr>
            <p:spPr>
              <a:xfrm>
                <a:off x="2653753" y="2703943"/>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30EE4D93-0D4C-4A24-AEB3-14711BCB21C9}"/>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E9FF118-3A0C-4DE1-84C0-CBBEBF22FD5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702F89D8-A5A5-44A4-9D80-C89D58D24460}"/>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A76B1EE-6EC3-4F4B-8041-8353D5396BDF}"/>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933572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DF40E4A2-A1CB-4B9F-9C8F-4FA079C91F3E}" vid="{87850380-4AD9-4240-BBE8-3BB34B32157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3.xml><?xml version="1.0" encoding="utf-8"?>
<a:theme xmlns:a="http://schemas.openxmlformats.org/drawingml/2006/main" name="2_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14.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15.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3.xml><?xml version="1.0" encoding="utf-8"?>
<a:theme xmlns:a="http://schemas.openxmlformats.org/drawingml/2006/main" name="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DF40E4A2-A1CB-4B9F-9C8F-4FA079C91F3E}" vid="{87850380-4AD9-4240-BBE8-3BB34B321576}"/>
    </a:ext>
  </a:extLst>
</a:theme>
</file>

<file path=ppt/theme/theme5.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1_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8.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9.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1021</TotalTime>
  <Words>2838</Words>
  <Application>Microsoft Office PowerPoint</Application>
  <PresentationFormat>Widescreen</PresentationFormat>
  <Paragraphs>434</Paragraphs>
  <Slides>39</Slides>
  <Notes>33</Notes>
  <HiddenSlides>0</HiddenSlides>
  <MMClips>1</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39</vt:i4>
      </vt:variant>
    </vt:vector>
  </HeadingPairs>
  <TitlesOfParts>
    <vt:vector size="71" baseType="lpstr">
      <vt:lpstr>Arial</vt:lpstr>
      <vt:lpstr>Calibri</vt:lpstr>
      <vt:lpstr>Calibri Light</vt:lpstr>
      <vt:lpstr>Consolas</vt:lpstr>
      <vt:lpstr>Muli</vt:lpstr>
      <vt:lpstr>Muli Black</vt:lpstr>
      <vt:lpstr>Muli Regular</vt:lpstr>
      <vt:lpstr>OrangeBlossoms</vt:lpstr>
      <vt:lpstr>Segoe UI</vt:lpstr>
      <vt:lpstr>Segoe UI Light</vt:lpstr>
      <vt:lpstr>Segoe UI Light (Headings)</vt:lpstr>
      <vt:lpstr>Segoe UI Semibold</vt:lpstr>
      <vt:lpstr>Segoe UI Semilight</vt:lpstr>
      <vt:lpstr>Segoe UI Semilight (Body)</vt:lpstr>
      <vt:lpstr>Symbol</vt:lpstr>
      <vt:lpstr>Wingdings</vt:lpstr>
      <vt:lpstr>1_5-50203_Microsoft_Ignite_Template</vt:lpstr>
      <vt:lpstr>1_Ingnite18</vt:lpstr>
      <vt:lpstr>CoreySanders-Ignite</vt:lpstr>
      <vt:lpstr>5-50203_Microsoft_Ignite_Template</vt:lpstr>
      <vt:lpstr>Ingnite18</vt:lpstr>
      <vt:lpstr>1_5-50109_Microsoft_Light_Template</vt:lpstr>
      <vt:lpstr>1_CoreySanders-Ignite</vt:lpstr>
      <vt:lpstr>2_5-50109_Microsoft_Light_Template</vt:lpstr>
      <vt:lpstr>2_5-50203_Microsoft_Ignite_Template</vt:lpstr>
      <vt:lpstr>3_5-50203_Microsoft_Ignite_Template</vt:lpstr>
      <vt:lpstr>Office Theme</vt:lpstr>
      <vt:lpstr>1_White Template</vt:lpstr>
      <vt:lpstr>2_CoreySanders-Ignite</vt:lpstr>
      <vt:lpstr>Azure Sept 2018</vt:lpstr>
      <vt:lpstr>Dynamics 365</vt:lpstr>
      <vt:lpstr>9-51052_Microsoft_Ready_Template_Light</vt:lpstr>
      <vt:lpstr>Start your datacentre transformation journey with Azure Migrate</vt:lpstr>
      <vt:lpstr>PowerPoint Presentation</vt:lpstr>
      <vt:lpstr>PowerPoint Presentation</vt:lpstr>
      <vt:lpstr>PowerPoint Presentation</vt:lpstr>
      <vt:lpstr>PowerPoint Presentation</vt:lpstr>
      <vt:lpstr>PowerPoint Presentation</vt:lpstr>
      <vt:lpstr>Extended security updates for 2008 and 2008 R2 – free in Azure</vt:lpstr>
      <vt:lpstr>Migration stages</vt:lpstr>
      <vt:lpstr>PowerPoint Presentation</vt:lpstr>
      <vt:lpstr>Azure Migrate timeline</vt:lpstr>
      <vt:lpstr>Hub for Datacenter Migration</vt:lpstr>
      <vt:lpstr>PowerPoint Presentation</vt:lpstr>
      <vt:lpstr>Scenarios</vt:lpstr>
      <vt:lpstr>Appliance-based for virtual machines</vt:lpstr>
      <vt:lpstr>Installer-based for physical servers</vt:lpstr>
      <vt:lpstr>PowerPoint Presentation</vt:lpstr>
      <vt:lpstr>How are your servers connected?</vt:lpstr>
      <vt:lpstr>Dependency Mapping</vt:lpstr>
      <vt:lpstr>PowerPoint Presentation</vt:lpstr>
      <vt:lpstr>Migration Assessment</vt:lpstr>
      <vt:lpstr>PowerPoint Presentation</vt:lpstr>
      <vt:lpstr>PowerPoint Presentation</vt:lpstr>
      <vt:lpstr>Azure migration &amp; modernization scenarios</vt:lpstr>
      <vt:lpstr>PowerPoint Presentation</vt:lpstr>
      <vt:lpstr>Migration</vt:lpstr>
      <vt:lpstr>Azure Site Recovery or Azure Migrate</vt:lpstr>
      <vt:lpstr>PowerPoint Presentation</vt:lpstr>
      <vt:lpstr>Monitor cloud spend</vt:lpstr>
      <vt:lpstr>Drive organizational accountability</vt:lpstr>
      <vt:lpstr>Optimize cloud efficiency</vt:lpstr>
      <vt:lpstr>PowerPoint Presentation</vt:lpstr>
      <vt:lpstr>Cloud security is a shared responsibility</vt:lpstr>
      <vt:lpstr>Azure Security Center</vt:lpstr>
      <vt:lpstr>Prioritize your response to security issues with   Secure Score </vt:lpstr>
      <vt:lpstr>Manage</vt:lpstr>
      <vt:lpstr>Best practices by phase</vt:lpstr>
      <vt:lpstr>Microsoft Cloud Adoption Framework for Azure</vt:lpstr>
      <vt:lpstr>Azure migration center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your datacentre transformation journey with Azure Migrate</dc:title>
  <dc:creator>Sarah Lean</dc:creator>
  <cp:lastModifiedBy>Sarah Lean</cp:lastModifiedBy>
  <cp:revision>7</cp:revision>
  <dcterms:created xsi:type="dcterms:W3CDTF">2018-10-02T09:30:42Z</dcterms:created>
  <dcterms:modified xsi:type="dcterms:W3CDTF">2019-12-14T18:06:16Z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salean@microsoft.com</vt:lpwstr>
  </property>
  <property fmtid="{D5CDD505-2E9C-101B-9397-08002B2CF9AE}" pid="5" name="MSIP_Label_f42aa342-8706-4288-bd11-ebb85995028c_SetDate">
    <vt:lpwstr>2018-10-02T09:35:29.2955545Z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